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90"/>
  </p:notesMasterIdLst>
  <p:sldIdLst>
    <p:sldId id="430" r:id="rId6"/>
    <p:sldId id="553"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8" r:id="rId20"/>
    <p:sldId id="689" r:id="rId21"/>
    <p:sldId id="690" r:id="rId22"/>
    <p:sldId id="691" r:id="rId23"/>
    <p:sldId id="692" r:id="rId24"/>
    <p:sldId id="693" r:id="rId25"/>
    <p:sldId id="696" r:id="rId26"/>
    <p:sldId id="697" r:id="rId27"/>
    <p:sldId id="698" r:id="rId28"/>
    <p:sldId id="699" r:id="rId29"/>
    <p:sldId id="700" r:id="rId30"/>
    <p:sldId id="701" r:id="rId31"/>
    <p:sldId id="702" r:id="rId32"/>
    <p:sldId id="703" r:id="rId33"/>
    <p:sldId id="704" r:id="rId34"/>
    <p:sldId id="705" r:id="rId35"/>
    <p:sldId id="706" r:id="rId36"/>
    <p:sldId id="707" r:id="rId37"/>
    <p:sldId id="708" r:id="rId38"/>
    <p:sldId id="709" r:id="rId39"/>
    <p:sldId id="715" r:id="rId40"/>
    <p:sldId id="716" r:id="rId41"/>
    <p:sldId id="717" r:id="rId42"/>
    <p:sldId id="718" r:id="rId43"/>
    <p:sldId id="719" r:id="rId44"/>
    <p:sldId id="720" r:id="rId45"/>
    <p:sldId id="721" r:id="rId46"/>
    <p:sldId id="722" r:id="rId47"/>
    <p:sldId id="723" r:id="rId48"/>
    <p:sldId id="724" r:id="rId49"/>
    <p:sldId id="725" r:id="rId50"/>
    <p:sldId id="726" r:id="rId51"/>
    <p:sldId id="727" r:id="rId52"/>
    <p:sldId id="728" r:id="rId53"/>
    <p:sldId id="729" r:id="rId54"/>
    <p:sldId id="730" r:id="rId55"/>
    <p:sldId id="731" r:id="rId56"/>
    <p:sldId id="736" r:id="rId57"/>
    <p:sldId id="737" r:id="rId58"/>
    <p:sldId id="738" r:id="rId59"/>
    <p:sldId id="739" r:id="rId60"/>
    <p:sldId id="740" r:id="rId61"/>
    <p:sldId id="741" r:id="rId62"/>
    <p:sldId id="742" r:id="rId63"/>
    <p:sldId id="743" r:id="rId64"/>
    <p:sldId id="744" r:id="rId65"/>
    <p:sldId id="747" r:id="rId66"/>
    <p:sldId id="748" r:id="rId67"/>
    <p:sldId id="749" r:id="rId68"/>
    <p:sldId id="750" r:id="rId69"/>
    <p:sldId id="751" r:id="rId70"/>
    <p:sldId id="756" r:id="rId71"/>
    <p:sldId id="757" r:id="rId72"/>
    <p:sldId id="758" r:id="rId73"/>
    <p:sldId id="759" r:id="rId74"/>
    <p:sldId id="760" r:id="rId75"/>
    <p:sldId id="761" r:id="rId76"/>
    <p:sldId id="764" r:id="rId77"/>
    <p:sldId id="765" r:id="rId78"/>
    <p:sldId id="766" r:id="rId79"/>
    <p:sldId id="767" r:id="rId80"/>
    <p:sldId id="768" r:id="rId81"/>
    <p:sldId id="769" r:id="rId82"/>
    <p:sldId id="770" r:id="rId83"/>
    <p:sldId id="771" r:id="rId84"/>
    <p:sldId id="772" r:id="rId85"/>
    <p:sldId id="773" r:id="rId86"/>
    <p:sldId id="774" r:id="rId87"/>
    <p:sldId id="775" r:id="rId88"/>
    <p:sldId id="673" r:id="rId89"/>
  </p:sldIdLst>
  <p:sldSz cx="24384000" cy="13716000"/>
  <p:notesSz cx="6858000" cy="9144000"/>
  <p:custDataLst>
    <p:tags r:id="rId91"/>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84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933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492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836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477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195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674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8912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422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91609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296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0202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3616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28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2708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061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8955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127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1121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436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6563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491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5605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0867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02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69950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9714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9798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2295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92944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9194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44069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444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0176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20630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397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90659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6611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7463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96038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07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35236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6960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15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3715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9091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1945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5674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1964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7193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78003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848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0500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6663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9647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0137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86985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043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0158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056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45605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2049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53962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13207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70735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655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362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89032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742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31496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1164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06277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1372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617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9930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14898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2635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7030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6752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396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649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15.xml"/><Relationship Id="rId5" Type="http://schemas.openxmlformats.org/officeDocument/2006/relationships/image" Target="../media/image1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1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5" Type="http://schemas.openxmlformats.org/officeDocument/2006/relationships/image" Target="../media/image1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5"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5" Type="http://schemas.openxmlformats.org/officeDocument/2006/relationships/image" Target="../media/image2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5" Type="http://schemas.openxmlformats.org/officeDocument/2006/relationships/image" Target="../media/image2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5" Type="http://schemas.openxmlformats.org/officeDocument/2006/relationships/image" Target="../media/image1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5" Type="http://schemas.openxmlformats.org/officeDocument/2006/relationships/image" Target="../media/image13.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22.GIF"/><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ags" Target="../tags/tag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5" Type="http://schemas.openxmlformats.org/officeDocument/2006/relationships/image" Target="../media/image23.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5" Type="http://schemas.openxmlformats.org/officeDocument/2006/relationships/image" Target="../media/image24.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5" Type="http://schemas.openxmlformats.org/officeDocument/2006/relationships/image" Target="../media/image24.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24.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47.xml"/><Relationship Id="rId5" Type="http://schemas.openxmlformats.org/officeDocument/2006/relationships/image" Target="../media/image24.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5" Type="http://schemas.openxmlformats.org/officeDocument/2006/relationships/image" Target="../media/image2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49.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13.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58.xml"/><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59.xml"/><Relationship Id="rId5" Type="http://schemas.openxmlformats.org/officeDocument/2006/relationships/image" Target="../media/image13.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5" Type="http://schemas.openxmlformats.org/officeDocument/2006/relationships/image" Target="../media/image13.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5" Type="http://schemas.openxmlformats.org/officeDocument/2006/relationships/image" Target="../media/image25.jpe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5" Type="http://schemas.openxmlformats.org/officeDocument/2006/relationships/image" Target="../media/image2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7.xml"/><Relationship Id="rId1" Type="http://schemas.openxmlformats.org/officeDocument/2006/relationships/tags" Target="../tags/tag6.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5" Type="http://schemas.openxmlformats.org/officeDocument/2006/relationships/image" Target="../media/image13.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75.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76.xml"/><Relationship Id="rId5" Type="http://schemas.openxmlformats.org/officeDocument/2006/relationships/image" Target="../media/image27.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5" Type="http://schemas.openxmlformats.org/officeDocument/2006/relationships/image" Target="../media/image13.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5" Type="http://schemas.openxmlformats.org/officeDocument/2006/relationships/image" Target="../media/image13.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5" Type="http://schemas.openxmlformats.org/officeDocument/2006/relationships/image" Target="../media/image13.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10</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图论</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6" y="216430"/>
            <a:ext cx="4425855" cy="1283023"/>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a:t>连接高校和企业·助力职业教育升级</a:t>
              </a:r>
            </a:p>
          </p:txBody>
        </p:sp>
      </p:grpSp>
      <p:sp>
        <p:nvSpPr>
          <p:cNvPr id="2" name="需替换标题"/>
          <p:cNvSpPr txBox="1">
            <a:spLocks noGrp="1"/>
          </p:cNvSpPr>
          <p:nvPr/>
        </p:nvSpPr>
        <p:spPr>
          <a:xfrm>
            <a:off x="-673343" y="7102040"/>
            <a:ext cx="24221580" cy="2799837"/>
          </a:xfrm>
          <a:prstGeom prst="rect">
            <a:avLst/>
          </a:prstGeom>
          <a:ln w="12700">
            <a:miter lim="400000"/>
          </a:ln>
        </p:spPr>
        <p:txBody>
          <a:bodyPr lIns="56003" tIns="56003" rIns="56003" bIns="56003"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400" dirty="0">
                <a:solidFill>
                  <a:srgbClr val="FFFFFF"/>
                </a:solidFill>
                <a:latin typeface="Times New Roman" panose="02020603050405020304" pitchFamily="18" charset="0"/>
                <a:sym typeface="+mn-lt"/>
              </a:rPr>
              <a:t>罗勇军 </a:t>
            </a:r>
            <a:endParaRPr lang="en-US" altLang="zh-CN" sz="4400" dirty="0">
              <a:solidFill>
                <a:srgbClr val="FFFFFF"/>
              </a:solidFill>
              <a:latin typeface="Times New Roman" panose="02020603050405020304" pitchFamily="18" charset="0"/>
              <a:sym typeface="+mn-lt"/>
            </a:endParaRPr>
          </a:p>
          <a:p>
            <a:pPr>
              <a:lnSpc>
                <a:spcPct val="70000"/>
              </a:lnSpc>
              <a:spcBef>
                <a:spcPct val="50000"/>
              </a:spcBef>
            </a:pPr>
            <a:r>
              <a:rPr lang="en-US" altLang="zh-CN" sz="4400" dirty="0">
                <a:solidFill>
                  <a:srgbClr val="FFFFFF"/>
                </a:solidFill>
                <a:latin typeface="Times New Roman" panose="02020603050405020304" pitchFamily="18" charset="0"/>
                <a:sym typeface="+mn-lt"/>
              </a:rPr>
              <a:t>QQ</a:t>
            </a:r>
            <a:r>
              <a:rPr lang="zh-CN" altLang="en-US" sz="4400" dirty="0">
                <a:solidFill>
                  <a:srgbClr val="FFFFFF"/>
                </a:solidFill>
                <a:latin typeface="Times New Roman" panose="02020603050405020304" pitchFamily="18" charset="0"/>
                <a:sym typeface="+mn-lt"/>
              </a:rPr>
              <a:t>：</a:t>
            </a:r>
            <a:r>
              <a:rPr lang="en-US" altLang="zh-CN" sz="4400" dirty="0">
                <a:solidFill>
                  <a:srgbClr val="FFFFFF"/>
                </a:solidFill>
                <a:latin typeface="Times New Roman" panose="02020603050405020304" pitchFamily="18" charset="0"/>
                <a:sym typeface="+mn-lt"/>
              </a:rPr>
              <a:t>15512356         </a:t>
            </a:r>
            <a:r>
              <a:rPr lang="zh-CN" altLang="en-US" sz="4400" dirty="0">
                <a:solidFill>
                  <a:srgbClr val="FFFFFF"/>
                </a:solidFill>
                <a:latin typeface="Times New Roman" panose="02020603050405020304" pitchFamily="18" charset="0"/>
                <a:sym typeface="+mn-lt"/>
              </a:rPr>
              <a:t>微信：</a:t>
            </a:r>
            <a:r>
              <a:rPr lang="en-US" altLang="zh-CN" sz="44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400" dirty="0">
              <a:solidFill>
                <a:srgbClr val="FFFFFF"/>
              </a:solidFill>
              <a:latin typeface="Times New Roman" panose="02020603050405020304" pitchFamily="18" charset="0"/>
              <a:sym typeface="+mn-lt"/>
            </a:endParaRPr>
          </a:p>
          <a:p>
            <a:r>
              <a:rPr lang="zh-CN" altLang="en-US" sz="3600" dirty="0">
                <a:solidFill>
                  <a:srgbClr val="FFFFFF"/>
                </a:solidFill>
                <a:latin typeface="Times New Roman" panose="02020603050405020304" pitchFamily="18" charset="0"/>
                <a:sym typeface="+mn-lt"/>
              </a:rPr>
              <a:t>本书有</a:t>
            </a:r>
            <a:r>
              <a:rPr lang="en-US" altLang="zh-CN" sz="3600" dirty="0">
                <a:solidFill>
                  <a:srgbClr val="FFFFFF"/>
                </a:solidFill>
                <a:latin typeface="Times New Roman" panose="02020603050405020304" pitchFamily="18" charset="0"/>
                <a:sym typeface="+mn-lt"/>
              </a:rPr>
              <a:t>C++</a:t>
            </a:r>
            <a:r>
              <a:rPr lang="zh-CN" altLang="en-US" sz="3600" dirty="0">
                <a:solidFill>
                  <a:srgbClr val="FFFFFF"/>
                </a:solidFill>
                <a:latin typeface="Times New Roman" panose="02020603050405020304" pitchFamily="18" charset="0"/>
                <a:sym typeface="+mn-lt"/>
              </a:rPr>
              <a:t>、</a:t>
            </a:r>
            <a:r>
              <a:rPr lang="en-US" altLang="zh-CN" sz="3600" dirty="0">
                <a:solidFill>
                  <a:srgbClr val="FFFFFF"/>
                </a:solidFill>
                <a:latin typeface="Times New Roman" panose="02020603050405020304" pitchFamily="18" charset="0"/>
                <a:sym typeface="+mn-lt"/>
              </a:rPr>
              <a:t>Python</a:t>
            </a:r>
            <a:r>
              <a:rPr lang="zh-CN" altLang="en-US" sz="3600" dirty="0">
                <a:solidFill>
                  <a:srgbClr val="FFFFFF"/>
                </a:solidFill>
                <a:latin typeface="Times New Roman" panose="02020603050405020304" pitchFamily="18" charset="0"/>
                <a:sym typeface="+mn-lt"/>
              </a:rPr>
              <a:t>两个版本课件，这是</a:t>
            </a:r>
            <a:r>
              <a:rPr lang="en-US" altLang="zh-CN" sz="3600" dirty="0">
                <a:solidFill>
                  <a:srgbClr val="FFFFFF"/>
                </a:solidFill>
                <a:latin typeface="Times New Roman" panose="02020603050405020304" pitchFamily="18" charset="0"/>
                <a:sym typeface="+mn-lt"/>
              </a:rPr>
              <a:t>C++</a:t>
            </a:r>
            <a:r>
              <a:rPr lang="zh-CN" altLang="en-US" sz="3600" dirty="0">
                <a:solidFill>
                  <a:srgbClr val="FFFFFF"/>
                </a:solidFill>
                <a:latin typeface="Times New Roman" panose="02020603050405020304" pitchFamily="18" charset="0"/>
                <a:sym typeface="+mn-lt"/>
              </a:rPr>
              <a:t>版</a:t>
            </a:r>
            <a:endParaRPr lang="en-US" altLang="zh-CN" sz="3600" dirty="0">
              <a:solidFill>
                <a:srgbClr val="FFFFFF"/>
              </a:solidFill>
              <a:latin typeface="Times New Roman" panose="02020603050405020304" pitchFamily="18" charset="0"/>
              <a:sym typeface="+mn-lt"/>
            </a:endParaRPr>
          </a:p>
          <a:p>
            <a:endParaRPr lang="en-US" altLang="zh-CN" sz="3600" dirty="0">
              <a:solidFill>
                <a:srgbClr val="FFFFFF"/>
              </a:solidFill>
              <a:latin typeface="Times New Roman" panose="02020603050405020304" pitchFamily="18" charset="0"/>
              <a:sym typeface="+mn-lt"/>
            </a:endParaRPr>
          </a:p>
          <a:p>
            <a:r>
              <a:rPr lang="zh-CN" altLang="en-US" sz="3600" dirty="0">
                <a:solidFill>
                  <a:srgbClr val="FFFFFF"/>
                </a:solidFill>
                <a:latin typeface="Times New Roman" panose="02020603050405020304" pitchFamily="18" charset="0"/>
                <a:sym typeface="+mn-lt"/>
              </a:rPr>
              <a:t>蓝桥云课  </a:t>
            </a:r>
            <a:r>
              <a:rPr lang="en-US" altLang="zh-CN" sz="3600" dirty="0">
                <a:solidFill>
                  <a:srgbClr val="FFFFFF"/>
                </a:solidFill>
                <a:latin typeface="Times New Roman" panose="02020603050405020304" pitchFamily="18" charset="0"/>
                <a:sym typeface="+mn-lt"/>
              </a:rPr>
              <a:t>https://www.lanqiao.cn/courses/13228</a:t>
            </a:r>
            <a:r>
              <a:rPr lang="zh-CN" altLang="en-US" sz="3600" dirty="0">
                <a:solidFill>
                  <a:srgbClr val="FFFFFF"/>
                </a:solidFill>
                <a:latin typeface="Times New Roman" panose="02020603050405020304" pitchFamily="18" charset="0"/>
                <a:sym typeface="+mn-lt"/>
              </a:rPr>
              <a:t> </a:t>
            </a:r>
            <a:endParaRPr lang="zh-CN" altLang="en-US" sz="32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6858121" y="3072109"/>
            <a:ext cx="7126344" cy="9231697"/>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邻接矩阵</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400" dirty="0"/>
              <a:t>二维数组</a:t>
            </a:r>
            <a:r>
              <a:rPr lang="zh-CN" altLang="en-US" sz="4400" dirty="0" smtClean="0"/>
              <a:t>：</a:t>
            </a:r>
            <a:r>
              <a:rPr lang="en-US" altLang="zh-CN" sz="4400" dirty="0" smtClean="0"/>
              <a:t>  </a:t>
            </a:r>
            <a:r>
              <a:rPr lang="en-US" altLang="zh-CN" sz="4400" dirty="0"/>
              <a:t>graph[NUM ][NUM ]</a:t>
            </a:r>
          </a:p>
          <a:p>
            <a:pPr marL="0" indent="0">
              <a:lnSpc>
                <a:spcPct val="150000"/>
              </a:lnSpc>
              <a:spcBef>
                <a:spcPts val="0"/>
              </a:spcBef>
              <a:buNone/>
            </a:pPr>
            <a:r>
              <a:rPr lang="zh-CN" altLang="en-US" sz="4400" dirty="0"/>
              <a:t>无向图：</a:t>
            </a:r>
            <a:r>
              <a:rPr lang="en-US" altLang="zh-CN" sz="4400" dirty="0"/>
              <a:t>graph[</a:t>
            </a:r>
            <a:r>
              <a:rPr lang="en-US" altLang="zh-CN" sz="4400" dirty="0" err="1"/>
              <a:t>i</a:t>
            </a:r>
            <a:r>
              <a:rPr lang="en-US" altLang="zh-CN" sz="4400" dirty="0"/>
              <a:t>][j]  = graph[j][</a:t>
            </a:r>
            <a:r>
              <a:rPr lang="en-US" altLang="zh-CN" sz="4400" dirty="0" err="1"/>
              <a:t>i</a:t>
            </a:r>
            <a:r>
              <a:rPr lang="en-US" altLang="zh-CN" sz="4400" dirty="0"/>
              <a:t>]</a:t>
            </a:r>
            <a:r>
              <a:rPr lang="zh-CN" altLang="en-US" sz="4400" dirty="0"/>
              <a:t>。</a:t>
            </a:r>
          </a:p>
          <a:p>
            <a:pPr marL="0" indent="0">
              <a:lnSpc>
                <a:spcPct val="150000"/>
              </a:lnSpc>
              <a:spcBef>
                <a:spcPts val="0"/>
              </a:spcBef>
              <a:buNone/>
            </a:pPr>
            <a:r>
              <a:rPr lang="zh-CN" altLang="en-US" sz="4400" dirty="0"/>
              <a:t>有向图：</a:t>
            </a:r>
            <a:r>
              <a:rPr lang="en-US" altLang="zh-CN" sz="4400" dirty="0"/>
              <a:t>graph[</a:t>
            </a:r>
            <a:r>
              <a:rPr lang="en-US" altLang="zh-CN" sz="4400" dirty="0" err="1"/>
              <a:t>i</a:t>
            </a:r>
            <a:r>
              <a:rPr lang="en-US" altLang="zh-CN" sz="4400" dirty="0"/>
              <a:t>][j] != graph[j][</a:t>
            </a:r>
            <a:r>
              <a:rPr lang="en-US" altLang="zh-CN" sz="4400" dirty="0" err="1"/>
              <a:t>i</a:t>
            </a:r>
            <a:r>
              <a:rPr lang="en-US" altLang="zh-CN" sz="4400" dirty="0"/>
              <a:t>]</a:t>
            </a:r>
            <a:r>
              <a:rPr lang="zh-CN" altLang="en-US" sz="4400" dirty="0"/>
              <a:t>。</a:t>
            </a:r>
          </a:p>
          <a:p>
            <a:pPr marL="0" indent="0">
              <a:lnSpc>
                <a:spcPct val="150000"/>
              </a:lnSpc>
              <a:spcBef>
                <a:spcPts val="0"/>
              </a:spcBef>
              <a:buNone/>
            </a:pPr>
            <a:r>
              <a:rPr lang="zh-CN" altLang="en-US" sz="4400" dirty="0"/>
              <a:t>权值：</a:t>
            </a:r>
            <a:r>
              <a:rPr lang="en-US" altLang="zh-CN" sz="4400" dirty="0"/>
              <a:t>graph[</a:t>
            </a:r>
            <a:r>
              <a:rPr lang="en-US" altLang="zh-CN" sz="4400" dirty="0" err="1"/>
              <a:t>i</a:t>
            </a:r>
            <a:r>
              <a:rPr lang="en-US" altLang="zh-CN" sz="4400" dirty="0"/>
              <a:t>][j]</a:t>
            </a:r>
            <a:r>
              <a:rPr lang="zh-CN" altLang="en-US" sz="4400" dirty="0"/>
              <a:t>存结点</a:t>
            </a:r>
            <a:r>
              <a:rPr lang="en-US" altLang="zh-CN" sz="4400" dirty="0" err="1"/>
              <a:t>i</a:t>
            </a:r>
            <a:r>
              <a:rPr lang="zh-CN" altLang="en-US" sz="4400" dirty="0"/>
              <a:t>到</a:t>
            </a:r>
            <a:r>
              <a:rPr lang="en-US" altLang="zh-CN" sz="4400" dirty="0"/>
              <a:t>j</a:t>
            </a:r>
            <a:r>
              <a:rPr lang="zh-CN" altLang="en-US" sz="4400" dirty="0"/>
              <a:t>的边的权值。例如</a:t>
            </a:r>
            <a:r>
              <a:rPr lang="en-US" altLang="zh-CN" sz="4400" dirty="0"/>
              <a:t>graph[1][2] = 3</a:t>
            </a:r>
            <a:r>
              <a:rPr lang="zh-CN" altLang="en-US" sz="4400" dirty="0"/>
              <a:t>，</a:t>
            </a:r>
            <a:r>
              <a:rPr lang="en-US" altLang="zh-CN" sz="4400" dirty="0"/>
              <a:t>graph[2][1] = 5</a:t>
            </a:r>
            <a:r>
              <a:rPr lang="zh-CN" altLang="en-US" sz="4400" dirty="0"/>
              <a:t>等等。用</a:t>
            </a:r>
            <a:r>
              <a:rPr lang="en-US" altLang="zh-CN" sz="4400" dirty="0"/>
              <a:t>graph[</a:t>
            </a:r>
            <a:r>
              <a:rPr lang="en-US" altLang="zh-CN" sz="4400" dirty="0" err="1"/>
              <a:t>i</a:t>
            </a:r>
            <a:r>
              <a:rPr lang="en-US" altLang="zh-CN" sz="4400" dirty="0"/>
              <a:t>][j] = INF</a:t>
            </a:r>
            <a:r>
              <a:rPr lang="zh-CN" altLang="en-US" sz="4400" dirty="0"/>
              <a:t>表示</a:t>
            </a:r>
            <a:r>
              <a:rPr lang="en-US" altLang="zh-CN" sz="4400" dirty="0" err="1"/>
              <a:t>i</a:t>
            </a:r>
            <a:r>
              <a:rPr lang="zh-CN" altLang="en-US" sz="4400" dirty="0"/>
              <a:t>，</a:t>
            </a:r>
            <a:r>
              <a:rPr lang="en-US" altLang="zh-CN" sz="4400" dirty="0"/>
              <a:t>j</a:t>
            </a:r>
            <a:r>
              <a:rPr lang="zh-CN" altLang="en-US" sz="4400" dirty="0"/>
              <a:t>之间无边。</a:t>
            </a:r>
          </a:p>
          <a:p>
            <a:pPr marL="0" indent="0">
              <a:lnSpc>
                <a:spcPct val="150000"/>
              </a:lnSpc>
              <a:spcBef>
                <a:spcPts val="0"/>
              </a:spcBef>
              <a:buNone/>
            </a:pPr>
            <a:endParaRPr lang="zh-CN" altLang="en-US" sz="4400" dirty="0"/>
          </a:p>
        </p:txBody>
      </p:sp>
      <p:pic>
        <p:nvPicPr>
          <p:cNvPr id="1026" name="Picture 2" descr="https://gimg2.baidu.com/image_search/src=http%3A%2F%2Fupload-images.jianshu.io%2Fupload_images%2F9020030-891c23a9a2a98042.png&amp;refer=http%3A%2F%2Fupload-images.jianshu.io&amp;app=2002&amp;size=f9999,10000&amp;q=a80&amp;n=0&amp;g=0n&amp;fmt=auto?sec=1675752218&amp;t=fc24cb7d16978a70750b29dc558466f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011" y="8200571"/>
            <a:ext cx="10802110" cy="4308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6480898"/>
      </p:ext>
    </p:extLst>
  </p:cSld>
  <p:clrMapOvr>
    <a:masterClrMapping/>
  </p:clrMapOvr>
  <p:transition spd="slow" advClick="0" advTm="1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优点和缺点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优点：</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适合稠密图；</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编码非常简短；</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对边的存储、查询、更新等操作又快又简单。</a:t>
            </a:r>
          </a:p>
          <a:p>
            <a:pPr marL="0" indent="0">
              <a:lnSpc>
                <a:spcPct val="150000"/>
              </a:lnSpc>
              <a:spcBef>
                <a:spcPts val="0"/>
              </a:spcBef>
              <a:buNone/>
            </a:pPr>
            <a:r>
              <a:rPr lang="zh-CN" altLang="en-US" dirty="0"/>
              <a:t>缺点：</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存储复杂度</a:t>
            </a:r>
            <a:r>
              <a:rPr lang="en-US" altLang="zh-CN" sz="4400" dirty="0">
                <a:latin typeface="宋体" panose="02010600030101010101" pitchFamily="2" charset="-122"/>
                <a:ea typeface="宋体" panose="02010600030101010101" pitchFamily="2" charset="-122"/>
              </a:rPr>
              <a:t>O(V2)</a:t>
            </a:r>
            <a:r>
              <a:rPr lang="zh-CN" altLang="en-US" sz="4400" dirty="0">
                <a:latin typeface="宋体" panose="02010600030101010101" pitchFamily="2" charset="-122"/>
                <a:ea typeface="宋体" panose="02010600030101010101" pitchFamily="2" charset="-122"/>
              </a:rPr>
              <a:t>太高。</a:t>
            </a:r>
            <a:r>
              <a:rPr lang="en-US" altLang="zh-CN" sz="4400" dirty="0">
                <a:latin typeface="宋体" panose="02010600030101010101" pitchFamily="2" charset="-122"/>
                <a:ea typeface="宋体" panose="02010600030101010101" pitchFamily="2" charset="-122"/>
              </a:rPr>
              <a:t>V=10000</a:t>
            </a:r>
            <a:r>
              <a:rPr lang="zh-CN" altLang="en-US" sz="4400" dirty="0">
                <a:latin typeface="宋体" panose="02010600030101010101" pitchFamily="2" charset="-122"/>
                <a:ea typeface="宋体" panose="02010600030101010101" pitchFamily="2" charset="-122"/>
              </a:rPr>
              <a:t>时，空间</a:t>
            </a:r>
            <a:r>
              <a:rPr lang="en-US" altLang="zh-CN" sz="4400" dirty="0">
                <a:latin typeface="宋体" panose="02010600030101010101" pitchFamily="2" charset="-122"/>
                <a:ea typeface="宋体" panose="02010600030101010101" pitchFamily="2" charset="-122"/>
              </a:rPr>
              <a:t>100M</a:t>
            </a:r>
            <a:r>
              <a:rPr lang="zh-CN" altLang="en-US" sz="4400" dirty="0">
                <a:latin typeface="宋体" panose="02010600030101010101" pitchFamily="2" charset="-122"/>
                <a:ea typeface="宋体" panose="02010600030101010101" pitchFamily="2" charset="-122"/>
              </a:rPr>
              <a:t>。</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不能存储重边。</a:t>
            </a:r>
          </a:p>
        </p:txBody>
      </p:sp>
    </p:spTree>
    <p:custDataLst>
      <p:tags r:id="rId1"/>
    </p:custDataLst>
    <p:extLst>
      <p:ext uri="{BB962C8B-B14F-4D97-AF65-F5344CB8AC3E}">
        <p14:creationId xmlns:p14="http://schemas.microsoft.com/office/powerpoint/2010/main" val="1490843328"/>
      </p:ext>
    </p:extLst>
  </p:cSld>
  <p:clrMapOvr>
    <a:masterClrMapping/>
  </p:clrMapOvr>
  <p:transition spd="slow" advClick="0" advTm="1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邻接表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3839135"/>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spcBef>
                <a:spcPts val="0"/>
              </a:spcBef>
            </a:pPr>
            <a:r>
              <a:rPr lang="zh-CN" altLang="en-US" dirty="0"/>
              <a:t>应用场景：大稀疏图。</a:t>
            </a:r>
          </a:p>
          <a:p>
            <a:pPr>
              <a:spcBef>
                <a:spcPts val="0"/>
              </a:spcBef>
            </a:pPr>
            <a:r>
              <a:rPr lang="zh-CN" altLang="en-US" dirty="0"/>
              <a:t>优点：</a:t>
            </a:r>
          </a:p>
          <a:p>
            <a:pPr>
              <a:spcBef>
                <a:spcPts val="0"/>
              </a:spcBef>
            </a:pPr>
            <a:r>
              <a:rPr lang="zh-CN" altLang="en-US" dirty="0"/>
              <a:t>存储效率非常高，存储复杂度</a:t>
            </a:r>
            <a:r>
              <a:rPr lang="en-US" altLang="zh-CN" dirty="0"/>
              <a:t>O(V+E)</a:t>
            </a:r>
            <a:r>
              <a:rPr lang="zh-CN" altLang="en-US" dirty="0"/>
              <a:t>；</a:t>
            </a:r>
          </a:p>
          <a:p>
            <a:pPr>
              <a:spcBef>
                <a:spcPts val="0"/>
              </a:spcBef>
            </a:pPr>
            <a:r>
              <a:rPr lang="zh-CN" altLang="en-US" dirty="0"/>
              <a:t>能存储重边</a:t>
            </a:r>
            <a:r>
              <a:rPr lang="zh-CN" altLang="en-US" dirty="0" smtClean="0"/>
              <a:t>。 </a:t>
            </a:r>
            <a:endParaRPr lang="zh-CN" altLang="en-US" dirty="0"/>
          </a:p>
        </p:txBody>
      </p:sp>
      <p:pic>
        <p:nvPicPr>
          <p:cNvPr id="2" name="图片 1"/>
          <p:cNvPicPr>
            <a:picLocks noChangeAspect="1"/>
          </p:cNvPicPr>
          <p:nvPr/>
        </p:nvPicPr>
        <p:blipFill>
          <a:blip r:embed="rId5"/>
          <a:stretch>
            <a:fillRect/>
          </a:stretch>
        </p:blipFill>
        <p:spPr>
          <a:xfrm>
            <a:off x="8481888" y="7253287"/>
            <a:ext cx="11627512" cy="3617913"/>
          </a:xfrm>
          <a:prstGeom prst="rect">
            <a:avLst/>
          </a:prstGeom>
        </p:spPr>
      </p:pic>
    </p:spTree>
    <p:custDataLst>
      <p:tags r:id="rId1"/>
    </p:custDataLst>
    <p:extLst>
      <p:ext uri="{BB962C8B-B14F-4D97-AF65-F5344CB8AC3E}">
        <p14:creationId xmlns:p14="http://schemas.microsoft.com/office/powerpoint/2010/main" val="3255482039"/>
      </p:ext>
    </p:extLst>
  </p:cSld>
  <p:clrMapOvr>
    <a:masterClrMapping/>
  </p:clrMapOvr>
  <p:transition spd="slow" advClick="0" advTm="1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代码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邻接表</a:t>
            </a:r>
            <a:endParaRPr lang="zh-CN" altLang="en-US" dirty="0"/>
          </a:p>
        </p:txBody>
      </p:sp>
      <p:pic>
        <p:nvPicPr>
          <p:cNvPr id="9" name="图片 8"/>
          <p:cNvPicPr/>
          <p:nvPr/>
        </p:nvPicPr>
        <p:blipFill>
          <a:blip r:embed="rId5">
            <a:lum bright="34000" contrast="-8000"/>
          </a:blip>
          <a:srcRect l="20046" t="6270" r="19548" b="5808"/>
          <a:stretch>
            <a:fillRect/>
          </a:stretch>
        </p:blipFill>
        <p:spPr>
          <a:xfrm rot="5400000">
            <a:off x="7540073" y="-1954277"/>
            <a:ext cx="8289233" cy="2050691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2743201" y="4973820"/>
            <a:ext cx="18534742" cy="6555641"/>
          </a:xfrm>
          <a:prstGeom prst="rect">
            <a:avLst/>
          </a:prstGeom>
          <a:noFill/>
          <a:ln>
            <a:noFill/>
          </a:ln>
        </p:spPr>
        <p:txBody>
          <a:bodyPr wrap="square" rtlCol="0">
            <a:spAutoFit/>
          </a:bodyPr>
          <a:lstStyle/>
          <a:p>
            <a:pPr algn="l">
              <a:lnSpc>
                <a:spcPct val="150000"/>
              </a:lnSpc>
            </a:pPr>
            <a:r>
              <a:rPr lang="en-US" altLang="zh-CN" sz="4000" dirty="0">
                <a:latin typeface="宋体" panose="02010600030101010101" pitchFamily="2" charset="-122"/>
                <a:ea typeface="宋体" panose="02010600030101010101" pitchFamily="2" charset="-122"/>
              </a:rPr>
              <a:t>vector&lt;</a:t>
            </a:r>
            <a:r>
              <a:rPr lang="en-US" altLang="zh-CN" sz="4000" dirty="0" err="1">
                <a:latin typeface="宋体" panose="02010600030101010101" pitchFamily="2" charset="-122"/>
                <a:ea typeface="宋体" panose="02010600030101010101" pitchFamily="2" charset="-122"/>
              </a:rPr>
              <a:t>pii</a:t>
            </a:r>
            <a:r>
              <a:rPr lang="en-US" altLang="zh-CN" sz="4000" dirty="0">
                <a:latin typeface="宋体" panose="02010600030101010101" pitchFamily="2" charset="-122"/>
                <a:ea typeface="宋体" panose="02010600030101010101" pitchFamily="2" charset="-122"/>
              </a:rPr>
              <a:t>&gt; e[N</a:t>
            </a:r>
            <a:r>
              <a:rPr lang="en-US" altLang="zh-CN" sz="4000" dirty="0" smtClean="0">
                <a:latin typeface="宋体" panose="02010600030101010101" pitchFamily="2" charset="-122"/>
                <a:ea typeface="宋体" panose="02010600030101010101" pitchFamily="2" charset="-122"/>
              </a:rPr>
              <a:t>];</a:t>
            </a:r>
          </a:p>
          <a:p>
            <a:pPr algn="l">
              <a:lnSpc>
                <a:spcPct val="150000"/>
              </a:lnSpc>
            </a:pPr>
            <a:r>
              <a:rPr lang="en-US" altLang="zh-CN" sz="4000" dirty="0" smtClean="0">
                <a:latin typeface="宋体" panose="02010600030101010101" pitchFamily="2" charset="-122"/>
                <a:ea typeface="宋体" panose="02010600030101010101" pitchFamily="2" charset="-122"/>
              </a:rPr>
              <a:t>for(</a:t>
            </a:r>
            <a:r>
              <a:rPr lang="en-US" altLang="zh-CN" sz="4000" dirty="0" err="1" smtClean="0">
                <a:latin typeface="宋体" panose="02010600030101010101" pitchFamily="2" charset="-122"/>
                <a:ea typeface="宋体" panose="02010600030101010101" pitchFamily="2" charset="-122"/>
              </a:rPr>
              <a:t>int</a:t>
            </a:r>
            <a:r>
              <a:rPr lang="en-US" altLang="zh-CN" sz="4000" dirty="0" smtClean="0">
                <a:latin typeface="宋体" panose="02010600030101010101" pitchFamily="2" charset="-122"/>
                <a:ea typeface="宋体" panose="02010600030101010101" pitchFamily="2" charset="-122"/>
              </a:rPr>
              <a:t> </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=0;i&lt;</a:t>
            </a:r>
            <a:r>
              <a:rPr lang="en-US" altLang="zh-CN" sz="4000" dirty="0" err="1">
                <a:latin typeface="宋体" panose="02010600030101010101" pitchFamily="2" charset="-122"/>
                <a:ea typeface="宋体" panose="02010600030101010101" pitchFamily="2" charset="-122"/>
              </a:rPr>
              <a:t>m;i</a:t>
            </a:r>
            <a:r>
              <a:rPr lang="en-US" altLang="zh-CN" sz="4000" dirty="0">
                <a:latin typeface="宋体" panose="02010600030101010101" pitchFamily="2" charset="-122"/>
                <a:ea typeface="宋体" panose="02010600030101010101" pitchFamily="2" charset="-122"/>
              </a:rPr>
              <a:t>++){</a:t>
            </a:r>
          </a:p>
          <a:p>
            <a:pPr algn="l">
              <a:lnSpc>
                <a:spcPct val="150000"/>
              </a:lnSpc>
            </a:pPr>
            <a:r>
              <a:rPr lang="en-US" altLang="zh-CN" sz="4000" dirty="0" smtClean="0">
                <a:latin typeface="宋体" panose="02010600030101010101" pitchFamily="2" charset="-122"/>
                <a:ea typeface="宋体" panose="02010600030101010101" pitchFamily="2" charset="-122"/>
              </a:rPr>
              <a:t>     </a:t>
            </a:r>
            <a:r>
              <a:rPr lang="en-US" altLang="zh-CN" sz="4000" dirty="0" err="1">
                <a:latin typeface="宋体" panose="02010600030101010101" pitchFamily="2" charset="-122"/>
                <a:ea typeface="宋体" panose="02010600030101010101" pitchFamily="2" charset="-122"/>
              </a:rPr>
              <a:t>int</a:t>
            </a:r>
            <a:r>
              <a:rPr lang="en-US" altLang="zh-CN" sz="4000" dirty="0">
                <a:latin typeface="宋体" panose="02010600030101010101" pitchFamily="2" charset="-122"/>
                <a:ea typeface="宋体" panose="02010600030101010101" pitchFamily="2" charset="-122"/>
              </a:rPr>
              <a:t> </a:t>
            </a:r>
            <a:r>
              <a:rPr lang="en-US" altLang="zh-CN" sz="4000" dirty="0" err="1">
                <a:latin typeface="宋体" panose="02010600030101010101" pitchFamily="2" charset="-122"/>
                <a:ea typeface="宋体" panose="02010600030101010101" pitchFamily="2" charset="-122"/>
              </a:rPr>
              <a:t>u,v,w</a:t>
            </a:r>
            <a:r>
              <a:rPr lang="en-US" altLang="zh-CN" sz="4000" dirty="0">
                <a:latin typeface="宋体" panose="02010600030101010101" pitchFamily="2" charset="-122"/>
                <a:ea typeface="宋体" panose="02010600030101010101" pitchFamily="2" charset="-122"/>
              </a:rPr>
              <a:t>;	  </a:t>
            </a:r>
            <a:endParaRPr lang="en-US" altLang="zh-CN" sz="4000" dirty="0" smtClean="0">
              <a:latin typeface="宋体" panose="02010600030101010101" pitchFamily="2" charset="-122"/>
              <a:ea typeface="宋体" panose="02010600030101010101" pitchFamily="2" charset="-122"/>
            </a:endParaRPr>
          </a:p>
          <a:p>
            <a:pPr algn="l">
              <a:lnSpc>
                <a:spcPct val="150000"/>
              </a:lnSpc>
            </a:pPr>
            <a:r>
              <a:rPr lang="en-US" altLang="zh-CN" sz="4000" dirty="0">
                <a:latin typeface="宋体" panose="02010600030101010101" pitchFamily="2" charset="-122"/>
                <a:ea typeface="宋体" panose="02010600030101010101" pitchFamily="2" charset="-122"/>
              </a:rPr>
              <a:t> </a:t>
            </a:r>
            <a:r>
              <a:rPr lang="en-US" altLang="zh-CN" sz="4000" dirty="0" smtClean="0">
                <a:latin typeface="宋体" panose="02010600030101010101" pitchFamily="2" charset="-122"/>
                <a:ea typeface="宋体" panose="02010600030101010101" pitchFamily="2" charset="-122"/>
              </a:rPr>
              <a:t>    </a:t>
            </a:r>
            <a:r>
              <a:rPr lang="en-US" altLang="zh-CN" sz="4000" dirty="0" err="1" smtClean="0">
                <a:latin typeface="宋体" panose="02010600030101010101" pitchFamily="2" charset="-122"/>
                <a:ea typeface="宋体" panose="02010600030101010101" pitchFamily="2" charset="-122"/>
              </a:rPr>
              <a:t>scanf</a:t>
            </a:r>
            <a:r>
              <a:rPr lang="en-US" altLang="zh-CN" sz="4000" dirty="0">
                <a:latin typeface="宋体" panose="02010600030101010101" pitchFamily="2" charset="-122"/>
                <a:ea typeface="宋体" panose="02010600030101010101" pitchFamily="2" charset="-122"/>
              </a:rPr>
              <a:t>("%</a:t>
            </a:r>
            <a:r>
              <a:rPr lang="en-US" altLang="zh-CN" sz="4000" dirty="0" err="1">
                <a:latin typeface="宋体" panose="02010600030101010101" pitchFamily="2" charset="-122"/>
                <a:ea typeface="宋体" panose="02010600030101010101" pitchFamily="2" charset="-122"/>
              </a:rPr>
              <a:t>d%d%d</a:t>
            </a:r>
            <a:r>
              <a:rPr lang="en-US" altLang="zh-CN" sz="4000" dirty="0">
                <a:latin typeface="宋体" panose="02010600030101010101" pitchFamily="2" charset="-122"/>
                <a:ea typeface="宋体" panose="02010600030101010101" pitchFamily="2" charset="-122"/>
              </a:rPr>
              <a:t>",&amp;</a:t>
            </a:r>
            <a:r>
              <a:rPr lang="en-US" altLang="zh-CN" sz="4000" dirty="0" err="1">
                <a:latin typeface="宋体" panose="02010600030101010101" pitchFamily="2" charset="-122"/>
                <a:ea typeface="宋体" panose="02010600030101010101" pitchFamily="2" charset="-122"/>
              </a:rPr>
              <a:t>u,&amp;v,&amp;w</a:t>
            </a:r>
            <a:r>
              <a:rPr lang="en-US" altLang="zh-CN" sz="4000" dirty="0">
                <a:latin typeface="宋体" panose="02010600030101010101" pitchFamily="2" charset="-122"/>
                <a:ea typeface="宋体" panose="02010600030101010101" pitchFamily="2" charset="-122"/>
              </a:rPr>
              <a:t>);</a:t>
            </a:r>
          </a:p>
          <a:p>
            <a:pPr algn="l">
              <a:lnSpc>
                <a:spcPct val="150000"/>
              </a:lnSpc>
            </a:pPr>
            <a:r>
              <a:rPr lang="en-US" altLang="zh-CN" sz="4000" dirty="0" smtClean="0">
                <a:latin typeface="宋体" panose="02010600030101010101" pitchFamily="2" charset="-122"/>
                <a:ea typeface="宋体" panose="02010600030101010101" pitchFamily="2" charset="-122"/>
              </a:rPr>
              <a:t>     e[u</a:t>
            </a:r>
            <a:r>
              <a:rPr lang="en-US" altLang="zh-CN" sz="4000" dirty="0">
                <a:latin typeface="宋体" panose="02010600030101010101" pitchFamily="2" charset="-122"/>
                <a:ea typeface="宋体" panose="02010600030101010101" pitchFamily="2" charset="-122"/>
              </a:rPr>
              <a:t>].</a:t>
            </a:r>
            <a:r>
              <a:rPr lang="en-US" altLang="zh-CN" sz="4000" dirty="0" err="1">
                <a:latin typeface="宋体" panose="02010600030101010101" pitchFamily="2" charset="-122"/>
                <a:ea typeface="宋体" panose="02010600030101010101" pitchFamily="2" charset="-122"/>
              </a:rPr>
              <a:t>push_back</a:t>
            </a:r>
            <a:r>
              <a:rPr lang="en-US" altLang="zh-CN" sz="4000" dirty="0">
                <a:latin typeface="宋体" panose="02010600030101010101" pitchFamily="2" charset="-122"/>
                <a:ea typeface="宋体" panose="02010600030101010101" pitchFamily="2" charset="-122"/>
              </a:rPr>
              <a:t>({</a:t>
            </a:r>
            <a:r>
              <a:rPr lang="en-US" altLang="zh-CN" sz="4000" dirty="0" err="1">
                <a:latin typeface="宋体" panose="02010600030101010101" pitchFamily="2" charset="-122"/>
                <a:ea typeface="宋体" panose="02010600030101010101" pitchFamily="2" charset="-122"/>
              </a:rPr>
              <a:t>w,v</a:t>
            </a:r>
            <a:r>
              <a:rPr lang="en-US" altLang="zh-CN" sz="4000" dirty="0">
                <a:latin typeface="宋体" panose="02010600030101010101" pitchFamily="2" charset="-122"/>
                <a:ea typeface="宋体" panose="02010600030101010101" pitchFamily="2" charset="-122"/>
              </a:rPr>
              <a:t>});            //</a:t>
            </a:r>
            <a:r>
              <a:rPr lang="zh-CN" altLang="en-US" sz="4000" dirty="0">
                <a:latin typeface="宋体" panose="02010600030101010101" pitchFamily="2" charset="-122"/>
                <a:ea typeface="宋体" panose="02010600030101010101" pitchFamily="2" charset="-122"/>
              </a:rPr>
              <a:t>存双向边</a:t>
            </a:r>
          </a:p>
          <a:p>
            <a:pPr algn="l">
              <a:lnSpc>
                <a:spcPct val="150000"/>
              </a:lnSpc>
            </a:pPr>
            <a:r>
              <a:rPr lang="zh-CN" altLang="en-US" sz="4000" dirty="0" smtClean="0">
                <a:latin typeface="宋体" panose="02010600030101010101" pitchFamily="2" charset="-122"/>
                <a:ea typeface="宋体" panose="02010600030101010101" pitchFamily="2" charset="-122"/>
              </a:rPr>
              <a:t>     </a:t>
            </a:r>
            <a:r>
              <a:rPr lang="en-US" altLang="zh-CN" sz="4000" dirty="0" smtClean="0">
                <a:latin typeface="宋体" panose="02010600030101010101" pitchFamily="2" charset="-122"/>
                <a:ea typeface="宋体" panose="02010600030101010101" pitchFamily="2" charset="-122"/>
              </a:rPr>
              <a:t>e[v</a:t>
            </a:r>
            <a:r>
              <a:rPr lang="en-US" altLang="zh-CN" sz="4000" dirty="0">
                <a:latin typeface="宋体" panose="02010600030101010101" pitchFamily="2" charset="-122"/>
                <a:ea typeface="宋体" panose="02010600030101010101" pitchFamily="2" charset="-122"/>
              </a:rPr>
              <a:t>].</a:t>
            </a:r>
            <a:r>
              <a:rPr lang="en-US" altLang="zh-CN" sz="4000" dirty="0" err="1">
                <a:latin typeface="宋体" panose="02010600030101010101" pitchFamily="2" charset="-122"/>
                <a:ea typeface="宋体" panose="02010600030101010101" pitchFamily="2" charset="-122"/>
              </a:rPr>
              <a:t>push_back</a:t>
            </a:r>
            <a:r>
              <a:rPr lang="en-US" altLang="zh-CN" sz="4000" dirty="0">
                <a:latin typeface="宋体" panose="02010600030101010101" pitchFamily="2" charset="-122"/>
                <a:ea typeface="宋体" panose="02010600030101010101" pitchFamily="2" charset="-122"/>
              </a:rPr>
              <a:t>({</a:t>
            </a:r>
            <a:r>
              <a:rPr lang="en-US" altLang="zh-CN" sz="4000" dirty="0" err="1">
                <a:latin typeface="宋体" panose="02010600030101010101" pitchFamily="2" charset="-122"/>
                <a:ea typeface="宋体" panose="02010600030101010101" pitchFamily="2" charset="-122"/>
              </a:rPr>
              <a:t>w,u</a:t>
            </a:r>
            <a:r>
              <a:rPr lang="en-US" altLang="zh-CN" sz="4000" dirty="0">
                <a:latin typeface="宋体" panose="02010600030101010101" pitchFamily="2" charset="-122"/>
                <a:ea typeface="宋体" panose="02010600030101010101" pitchFamily="2" charset="-122"/>
              </a:rPr>
              <a:t>});</a:t>
            </a:r>
          </a:p>
          <a:p>
            <a:pPr algn="l">
              <a:lnSpc>
                <a:spcPct val="150000"/>
              </a:lnSpc>
            </a:pPr>
            <a:r>
              <a:rPr lang="en-US" altLang="zh-CN" sz="4000" dirty="0" smtClean="0">
                <a:latin typeface="宋体" panose="02010600030101010101" pitchFamily="2" charset="-122"/>
                <a:ea typeface="宋体" panose="02010600030101010101" pitchFamily="2" charset="-122"/>
              </a:rPr>
              <a:t>}</a:t>
            </a:r>
            <a:endParaRPr lang="zh-CN" altLang="en-US" sz="40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82180217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链式前向星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749428"/>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空间极端紧张</a:t>
            </a:r>
            <a:r>
              <a:rPr lang="zh-CN" altLang="en-US" dirty="0" smtClean="0"/>
              <a:t>，紧凑</a:t>
            </a:r>
            <a:r>
              <a:rPr lang="zh-CN" altLang="en-US" dirty="0"/>
              <a:t>的存图方法。</a:t>
            </a:r>
          </a:p>
          <a:p>
            <a:pPr marL="0" indent="0">
              <a:lnSpc>
                <a:spcPct val="150000"/>
              </a:lnSpc>
              <a:spcBef>
                <a:spcPts val="0"/>
              </a:spcBef>
              <a:buNone/>
            </a:pPr>
            <a:endParaRPr lang="zh-CN" altLang="en-US" dirty="0"/>
          </a:p>
        </p:txBody>
      </p:sp>
      <p:pic>
        <p:nvPicPr>
          <p:cNvPr id="13" name="Picture 2" descr="C:\Users\luo\AppData\Local\Temp\ksohtml1748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586" y="2749428"/>
            <a:ext cx="7321421" cy="38161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luo\AppData\Local\Temp\ksohtml17488\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1719" y="7628011"/>
            <a:ext cx="13321748" cy="56362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490649"/>
      </p:ext>
    </p:extLst>
  </p:cSld>
  <p:clrMapOvr>
    <a:masterClrMapping/>
  </p:clrMapOvr>
  <p:transition spd="slow" advClick="0" advTm="1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9" name="内容占位符 2"/>
          <p:cNvSpPr txBox="1">
            <a:spLocks/>
          </p:cNvSpPr>
          <p:nvPr/>
        </p:nvSpPr>
        <p:spPr>
          <a:xfrm>
            <a:off x="814685" y="5944822"/>
            <a:ext cx="23198495" cy="7517178"/>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例：结点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，从点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出发的边有</a:t>
            </a:r>
            <a:r>
              <a:rPr lang="en-US" altLang="zh-CN" sz="4400" dirty="0" smtClean="0">
                <a:latin typeface="宋体" panose="02010600030101010101" pitchFamily="2" charset="-122"/>
                <a:ea typeface="宋体" panose="02010600030101010101" pitchFamily="2" charset="-122"/>
              </a:rPr>
              <a:t>4</a:t>
            </a:r>
            <a:r>
              <a:rPr lang="zh-CN" altLang="en-US" sz="4400" dirty="0" smtClean="0">
                <a:latin typeface="宋体" panose="02010600030101010101" pitchFamily="2" charset="-122"/>
                <a:ea typeface="宋体" panose="02010600030101010101" pitchFamily="2" charset="-122"/>
              </a:rPr>
              <a:t>条</a:t>
            </a:r>
            <a:r>
              <a:rPr lang="en-US" altLang="zh-CN" sz="4400" dirty="0" smtClean="0">
                <a:latin typeface="宋体" panose="02010600030101010101" pitchFamily="2" charset="-122"/>
                <a:ea typeface="宋体" panose="02010600030101010101" pitchFamily="2" charset="-122"/>
              </a:rPr>
              <a:t>(2, 1), (2, 3), (2, 4), (2, 5)</a:t>
            </a:r>
            <a:r>
              <a:rPr lang="zh-CN" altLang="en-US" sz="4400" dirty="0" smtClean="0">
                <a:latin typeface="宋体" panose="02010600030101010101" pitchFamily="2" charset="-122"/>
                <a:ea typeface="宋体" panose="02010600030101010101" pitchFamily="2" charset="-122"/>
              </a:rPr>
              <a:t>，邻居是</a:t>
            </a:r>
            <a:r>
              <a:rPr lang="en-US" altLang="zh-CN" sz="4400" dirty="0" smtClean="0">
                <a:latin typeface="宋体" panose="02010600030101010101" pitchFamily="2" charset="-122"/>
                <a:ea typeface="宋体" panose="02010600030101010101" pitchFamily="2" charset="-122"/>
              </a:rPr>
              <a:t>1</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3</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4</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5</a:t>
            </a:r>
            <a:r>
              <a:rPr lang="zh-CN" altLang="en-US" sz="4400" dirty="0" smtClean="0">
                <a:latin typeface="宋体" panose="02010600030101010101" pitchFamily="2" charset="-122"/>
                <a:ea typeface="宋体" panose="02010600030101010101" pitchFamily="2" charset="-122"/>
              </a:rPr>
              <a:t>。</a:t>
            </a:r>
          </a:p>
          <a:p>
            <a:pPr marL="0" indent="0">
              <a:lnSpc>
                <a:spcPct val="150000"/>
              </a:lnSpc>
              <a:spcBef>
                <a:spcPts val="0"/>
              </a:spcBef>
              <a:buFont typeface="Arial" panose="020B0604020202020204" pitchFamily="34" charset="0"/>
              <a:buNone/>
            </a:pPr>
            <a:r>
              <a:rPr lang="zh-CN" altLang="en-US" sz="4400" dirty="0" smtClean="0">
                <a:latin typeface="宋体" panose="02010600030101010101" pitchFamily="2" charset="-122"/>
                <a:ea typeface="宋体" panose="02010600030101010101" pitchFamily="2" charset="-122"/>
              </a:rPr>
              <a:t>（</a:t>
            </a:r>
            <a:r>
              <a:rPr lang="en-US" altLang="zh-CN" sz="4400" dirty="0" smtClean="0">
                <a:solidFill>
                  <a:srgbClr val="0070C0"/>
                </a:solidFill>
                <a:latin typeface="宋体" panose="02010600030101010101" pitchFamily="2" charset="-122"/>
                <a:ea typeface="宋体" panose="02010600030101010101" pitchFamily="2" charset="-122"/>
              </a:rPr>
              <a:t>1</a:t>
            </a:r>
            <a:r>
              <a:rPr lang="zh-CN" altLang="en-US" sz="4400" dirty="0" smtClean="0">
                <a:solidFill>
                  <a:srgbClr val="0070C0"/>
                </a:solidFill>
                <a:latin typeface="宋体" panose="02010600030101010101" pitchFamily="2" charset="-122"/>
                <a:ea typeface="宋体" panose="02010600030101010101" pitchFamily="2" charset="-122"/>
              </a:rPr>
              <a:t>）定位第</a:t>
            </a:r>
            <a:r>
              <a:rPr lang="en-US" altLang="zh-CN" sz="4400" dirty="0" smtClean="0">
                <a:solidFill>
                  <a:srgbClr val="0070C0"/>
                </a:solidFill>
                <a:latin typeface="宋体" panose="02010600030101010101" pitchFamily="2" charset="-122"/>
                <a:ea typeface="宋体" panose="02010600030101010101" pitchFamily="2" charset="-122"/>
              </a:rPr>
              <a:t>1</a:t>
            </a:r>
            <a:r>
              <a:rPr lang="zh-CN" altLang="en-US" sz="4400" dirty="0" smtClean="0">
                <a:solidFill>
                  <a:srgbClr val="0070C0"/>
                </a:solidFill>
                <a:latin typeface="宋体" panose="02010600030101010101" pitchFamily="2" charset="-122"/>
                <a:ea typeface="宋体" panose="02010600030101010101" pitchFamily="2" charset="-122"/>
              </a:rPr>
              <a:t>个边</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head[2]</a:t>
            </a:r>
            <a:r>
              <a:rPr lang="zh-CN" altLang="en-US" sz="4400" dirty="0" smtClean="0">
                <a:latin typeface="宋体" panose="02010600030101010101" pitchFamily="2" charset="-122"/>
                <a:ea typeface="宋体" panose="02010600030101010101" pitchFamily="2" charset="-122"/>
              </a:rPr>
              <a:t>指向结点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的第</a:t>
            </a:r>
            <a:r>
              <a:rPr lang="en-US" altLang="zh-CN" sz="4400" dirty="0" smtClean="0">
                <a:latin typeface="宋体" panose="02010600030101010101" pitchFamily="2" charset="-122"/>
                <a:ea typeface="宋体" panose="02010600030101010101" pitchFamily="2" charset="-122"/>
              </a:rPr>
              <a:t>1</a:t>
            </a:r>
            <a:r>
              <a:rPr lang="zh-CN" altLang="en-US" sz="4400" dirty="0" smtClean="0">
                <a:latin typeface="宋体" panose="02010600030101010101" pitchFamily="2" charset="-122"/>
                <a:ea typeface="宋体" panose="02010600030101010101" pitchFamily="2" charset="-122"/>
              </a:rPr>
              <a:t>个边，</a:t>
            </a:r>
            <a:r>
              <a:rPr lang="en-US" altLang="zh-CN" sz="4400" dirty="0" smtClean="0">
                <a:latin typeface="宋体" panose="02010600030101010101" pitchFamily="2" charset="-122"/>
                <a:ea typeface="宋体" panose="02010600030101010101" pitchFamily="2" charset="-122"/>
              </a:rPr>
              <a:t>head[2] = 8</a:t>
            </a:r>
            <a:r>
              <a:rPr lang="zh-CN" altLang="en-US" sz="4400" dirty="0" smtClean="0">
                <a:latin typeface="宋体" panose="02010600030101010101" pitchFamily="2" charset="-122"/>
                <a:ea typeface="宋体" panose="02010600030101010101" pitchFamily="2" charset="-122"/>
              </a:rPr>
              <a:t>，存储在</a:t>
            </a:r>
            <a:r>
              <a:rPr lang="en-US" altLang="zh-CN" sz="4400" dirty="0" smtClean="0">
                <a:latin typeface="宋体" panose="02010600030101010101" pitchFamily="2" charset="-122"/>
                <a:ea typeface="宋体" panose="02010600030101010101" pitchFamily="2" charset="-122"/>
              </a:rPr>
              <a:t>edge[8]</a:t>
            </a:r>
            <a:r>
              <a:rPr lang="zh-CN" altLang="en-US" sz="4400" dirty="0" smtClean="0">
                <a:latin typeface="宋体" panose="02010600030101010101" pitchFamily="2" charset="-122"/>
                <a:ea typeface="宋体" panose="02010600030101010101" pitchFamily="2" charset="-122"/>
              </a:rPr>
              <a:t>。</a:t>
            </a:r>
            <a:endParaRPr lang="en-US" altLang="zh-CN" sz="44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定位其它边。</a:t>
            </a:r>
            <a:r>
              <a:rPr lang="zh-CN" altLang="en-US" sz="4400" dirty="0" smtClean="0">
                <a:latin typeface="宋体" panose="02010600030101010101" pitchFamily="2" charset="-122"/>
                <a:ea typeface="宋体" panose="02010600030101010101" pitchFamily="2" charset="-122"/>
              </a:rPr>
              <a:t>用</a:t>
            </a:r>
            <a:r>
              <a:rPr lang="en-US" altLang="zh-CN" sz="4400" dirty="0" smtClean="0">
                <a:latin typeface="宋体" panose="02010600030101010101" pitchFamily="2" charset="-122"/>
                <a:ea typeface="宋体" panose="02010600030101010101" pitchFamily="2" charset="-122"/>
              </a:rPr>
              <a:t>next</a:t>
            </a:r>
            <a:r>
              <a:rPr lang="zh-CN" altLang="en-US" sz="4400" dirty="0">
                <a:latin typeface="宋体" panose="02010600030101010101" pitchFamily="2" charset="-122"/>
                <a:ea typeface="宋体" panose="02010600030101010101" pitchFamily="2" charset="-122"/>
              </a:rPr>
              <a:t>参数，指向下一个边。</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edge[8].next = 6</a:t>
            </a:r>
            <a:r>
              <a:rPr lang="zh-CN" altLang="en-US" sz="4400" dirty="0">
                <a:latin typeface="宋体" panose="02010600030101010101" pitchFamily="2" charset="-122"/>
                <a:ea typeface="宋体" panose="02010600030101010101" pitchFamily="2" charset="-122"/>
              </a:rPr>
              <a:t>，下一个边在</a:t>
            </a:r>
            <a:r>
              <a:rPr lang="en-US" altLang="zh-CN" sz="4400" dirty="0">
                <a:latin typeface="宋体" panose="02010600030101010101" pitchFamily="2" charset="-122"/>
                <a:ea typeface="宋体" panose="02010600030101010101" pitchFamily="2" charset="-122"/>
              </a:rPr>
              <a:t>edge[6] </a:t>
            </a:r>
            <a:r>
              <a:rPr lang="zh-CN" altLang="en-US" sz="4400" dirty="0">
                <a:latin typeface="宋体" panose="02010600030101010101" pitchFamily="2" charset="-122"/>
                <a:ea typeface="宋体" panose="02010600030101010101" pitchFamily="2" charset="-122"/>
              </a:rPr>
              <a:t>位置；</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edge[6].next = 4</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edge[4].next = 1</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edge[1].next = -1</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表示结束</a:t>
            </a:r>
            <a:r>
              <a:rPr lang="zh-CN" altLang="en-US" sz="4400" dirty="0" smtClean="0">
                <a:latin typeface="宋体" panose="02010600030101010101" pitchFamily="2" charset="-122"/>
                <a:ea typeface="宋体" panose="02010600030101010101" pitchFamily="2" charset="-122"/>
              </a:rPr>
              <a:t>。</a:t>
            </a:r>
            <a:endParaRPr lang="zh-CN" altLang="en-US" sz="4400" dirty="0">
              <a:latin typeface="宋体" panose="02010600030101010101" pitchFamily="2" charset="-122"/>
              <a:ea typeface="宋体" panose="02010600030101010101" pitchFamily="2" charset="-122"/>
            </a:endParaRPr>
          </a:p>
        </p:txBody>
      </p:sp>
      <p:pic>
        <p:nvPicPr>
          <p:cNvPr id="13" name="Picture 2" descr="C:\Users\luo\AppData\Local\Temp\ksohtml1748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4060"/>
            <a:ext cx="6856738" cy="357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luo\AppData\Local\Temp\ksohtml17488\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987" y="449279"/>
            <a:ext cx="12226732" cy="51729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7876835"/>
      </p:ext>
    </p:extLst>
  </p:cSld>
  <p:clrMapOvr>
    <a:masterClrMapping/>
  </p:clrMapOvr>
  <p:transition spd="slow" advClick="0" advTm="1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10.3 </a:t>
              </a:r>
              <a:r>
                <a:rPr lang="zh-CN" altLang="en-US" sz="5600" b="1" spc="600" dirty="0" smtClean="0">
                  <a:solidFill>
                    <a:schemeClr val="bg1"/>
                  </a:solidFill>
                  <a:latin typeface="思源宋体 CN Heavy" panose="02020900000000000000" charset="-122"/>
                  <a:ea typeface="思源宋体 CN Heavy" panose="02020900000000000000" charset="-122"/>
                </a:rPr>
                <a:t>拓扑排序</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70864" y="3574523"/>
            <a:ext cx="21928924" cy="4026487"/>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等事情，其中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有最高优先级，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优先级相同，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是最低优先级，表示为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(b, c) →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acbd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都是可行的排序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事情看成图的点，先后关系看成有向边，问题转化为在图中求一个有先后关系的排序，这就是拓扑排序。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025" y="7493000"/>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11942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856563" y="2684998"/>
            <a:ext cx="22641611" cy="5170646"/>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出</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度：以点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为起点的边的数量，称为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的出度。</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入度：以点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为终点的边的数量，称为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的入度。</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一个点的入度和出度，体现了这个点的先后关系。如果一个点的入度等于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，说明它是起点，是排在最前面的；如果它的出度等于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，说明它是排在最后面的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图中</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的入度为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，它们都是优先级最高的事情；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的出度为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，它的优先级最低。</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4425" y="8169275"/>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880564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用</a:t>
              </a:r>
              <a:r>
                <a:rPr lang="en-US" altLang="zh-CN" sz="5600" b="1" spc="600" dirty="0" smtClean="0">
                  <a:solidFill>
                    <a:schemeClr val="bg1"/>
                  </a:solidFill>
                  <a:latin typeface="思源宋体 CN Heavy" panose="02020900000000000000" charset="-122"/>
                  <a:ea typeface="思源宋体 CN Heavy" panose="02020900000000000000" charset="-122"/>
                </a:rPr>
                <a:t>DFS</a:t>
              </a:r>
              <a:r>
                <a:rPr lang="zh-CN" altLang="en-US" sz="5600" b="1" spc="600" dirty="0" smtClean="0">
                  <a:solidFill>
                    <a:schemeClr val="bg1"/>
                  </a:solidFill>
                  <a:latin typeface="思源宋体 CN Heavy" panose="02020900000000000000" charset="-122"/>
                  <a:ea typeface="思源宋体 CN Heavy" panose="02020900000000000000" charset="-122"/>
                </a:rPr>
                <a:t>解拓扑排序</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70864" y="3574523"/>
            <a:ext cx="21928924"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天然适合拓扑排序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深度搜索的原理，是沿着一条路径一直搜索到最底层，然后逐层回退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过程正好体现了点和点的先后关系，天然符合拓扑排序的原理</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025" y="7493000"/>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26020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0839" y="2621502"/>
            <a:ext cx="21928924" cy="3477875"/>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如果只有一个点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入度的，那么从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递归返回的顺序就是拓扑排序（是一个逆序）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递归返回的首先是最底层的点，它一定是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出度点，没有后续点，是拓扑排序的最后一个点；然后逐步回退，最后输出的是起点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；输出的顺序是一个逆序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开始，递归返回的顺序见点旁边的划线数字：</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cdba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，是拓扑排序的逆序。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2050" name="Picture 2" descr="C:\Users\ECUST\AppData\Local\Temp\ksohtml1238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111" y="6960889"/>
            <a:ext cx="3419475" cy="65416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743085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63" name="成组"/>
          <p:cNvGrpSpPr/>
          <p:nvPr/>
        </p:nvGrpSpPr>
        <p:grpSpPr>
          <a:xfrm>
            <a:off x="9771292" y="2300158"/>
            <a:ext cx="11747134" cy="1270000"/>
            <a:chOff x="0" y="0"/>
            <a:chExt cx="11747134" cy="1270000"/>
          </a:xfrm>
          <a:effectLst>
            <a:outerShdw blurRad="50800" dist="38100" dir="5400000" algn="t" rotWithShape="0">
              <a:prstClr val="black">
                <a:alpha val="40000"/>
              </a:prstClr>
            </a:outerShdw>
          </a:effectLst>
        </p:grpSpPr>
        <p:grpSp>
          <p:nvGrpSpPr>
            <p:cNvPr id="99" name="椭圆 23"/>
            <p:cNvGrpSpPr/>
            <p:nvPr/>
          </p:nvGrpSpPr>
          <p:grpSpPr>
            <a:xfrm>
              <a:off x="0" y="0"/>
              <a:ext cx="1270000" cy="1270000"/>
              <a:chOff x="0" y="0"/>
              <a:chExt cx="1270000" cy="1270000"/>
            </a:xfrm>
          </p:grpSpPr>
          <p:sp>
            <p:nvSpPr>
              <p:cNvPr id="10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0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00" name="矩形: 圆角 28"/>
            <p:cNvGrpSpPr/>
            <p:nvPr/>
          </p:nvGrpSpPr>
          <p:grpSpPr>
            <a:xfrm>
              <a:off x="1824925" y="0"/>
              <a:ext cx="9922209" cy="1270000"/>
              <a:chOff x="0" y="0"/>
              <a:chExt cx="9922208" cy="1270000"/>
            </a:xfrm>
          </p:grpSpPr>
          <p:sp>
            <p:nvSpPr>
              <p:cNvPr id="10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0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图的存储</a:t>
                </a:r>
                <a:endParaRPr lang="en-US" altLang="zh-CN" sz="5400" dirty="0">
                  <a:solidFill>
                    <a:srgbClr val="FFFFFF"/>
                  </a:solidFill>
                  <a:latin typeface="+mn-lt"/>
                  <a:ea typeface="+mn-ea"/>
                  <a:cs typeface="+mn-ea"/>
                  <a:sym typeface="+mn-lt"/>
                </a:endParaRPr>
              </a:p>
            </p:txBody>
          </p:sp>
        </p:grpSp>
      </p:grpSp>
      <p:grpSp>
        <p:nvGrpSpPr>
          <p:cNvPr id="64" name="成组"/>
          <p:cNvGrpSpPr/>
          <p:nvPr/>
        </p:nvGrpSpPr>
        <p:grpSpPr>
          <a:xfrm>
            <a:off x="9758508" y="3877662"/>
            <a:ext cx="11792024" cy="1270000"/>
            <a:chOff x="0" y="0"/>
            <a:chExt cx="11792024" cy="1270000"/>
          </a:xfrm>
          <a:effectLst>
            <a:outerShdw blurRad="50800" dist="38100" dir="5400000" algn="t" rotWithShape="0">
              <a:prstClr val="black">
                <a:alpha val="40000"/>
              </a:prstClr>
            </a:outerShdw>
          </a:effectLst>
        </p:grpSpPr>
        <p:grpSp>
          <p:nvGrpSpPr>
            <p:cNvPr id="93" name="椭圆 23"/>
            <p:cNvGrpSpPr/>
            <p:nvPr/>
          </p:nvGrpSpPr>
          <p:grpSpPr>
            <a:xfrm>
              <a:off x="0" y="0"/>
              <a:ext cx="1270000" cy="1270000"/>
              <a:chOff x="0" y="0"/>
              <a:chExt cx="1270000" cy="1270000"/>
            </a:xfrm>
          </p:grpSpPr>
          <p:sp>
            <p:nvSpPr>
              <p:cNvPr id="9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94" name="矩形: 圆角 28"/>
            <p:cNvGrpSpPr/>
            <p:nvPr/>
          </p:nvGrpSpPr>
          <p:grpSpPr>
            <a:xfrm>
              <a:off x="1824925" y="0"/>
              <a:ext cx="9967099" cy="1270000"/>
              <a:chOff x="0" y="0"/>
              <a:chExt cx="9967098" cy="1270000"/>
            </a:xfrm>
          </p:grpSpPr>
          <p:sp>
            <p:nvSpPr>
              <p:cNvPr id="9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拓扑排序</a:t>
                </a:r>
                <a:endParaRPr lang="zh-CN" altLang="en-US" sz="5400" dirty="0">
                  <a:solidFill>
                    <a:srgbClr val="FFFFFF"/>
                  </a:solidFill>
                  <a:latin typeface="+mn-lt"/>
                  <a:ea typeface="+mn-ea"/>
                  <a:cs typeface="+mn-ea"/>
                  <a:sym typeface="+mn-lt"/>
                </a:endParaRPr>
              </a:p>
            </p:txBody>
          </p:sp>
        </p:grpSp>
      </p:grpSp>
      <p:grpSp>
        <p:nvGrpSpPr>
          <p:cNvPr id="65" name="成组"/>
          <p:cNvGrpSpPr/>
          <p:nvPr/>
        </p:nvGrpSpPr>
        <p:grpSpPr>
          <a:xfrm>
            <a:off x="9771292" y="5450800"/>
            <a:ext cx="11747134" cy="1270000"/>
            <a:chOff x="0" y="0"/>
            <a:chExt cx="11747134" cy="1270000"/>
          </a:xfrm>
          <a:effectLst>
            <a:outerShdw blurRad="50800" dist="38100" dir="5400000" algn="t" rotWithShape="0">
              <a:prstClr val="black">
                <a:alpha val="40000"/>
              </a:prstClr>
            </a:outerShdw>
          </a:effectLst>
        </p:grpSpPr>
        <p:grpSp>
          <p:nvGrpSpPr>
            <p:cNvPr id="87" name="椭圆 23"/>
            <p:cNvGrpSpPr/>
            <p:nvPr/>
          </p:nvGrpSpPr>
          <p:grpSpPr>
            <a:xfrm>
              <a:off x="0" y="0"/>
              <a:ext cx="1270000" cy="1270000"/>
              <a:chOff x="0" y="0"/>
              <a:chExt cx="1270000" cy="1270000"/>
            </a:xfrm>
          </p:grpSpPr>
          <p:sp>
            <p:nvSpPr>
              <p:cNvPr id="9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8" name="矩形: 圆角 28"/>
            <p:cNvGrpSpPr/>
            <p:nvPr/>
          </p:nvGrpSpPr>
          <p:grpSpPr>
            <a:xfrm>
              <a:off x="1824925" y="0"/>
              <a:ext cx="9922209" cy="1270000"/>
              <a:chOff x="0" y="0"/>
              <a:chExt cx="9922208" cy="1270000"/>
            </a:xfrm>
          </p:grpSpPr>
          <p:sp>
            <p:nvSpPr>
              <p:cNvPr id="8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Floyd</a:t>
                </a:r>
                <a:r>
                  <a:rPr lang="zh-CN" altLang="en-US" sz="5400" dirty="0" smtClean="0">
                    <a:solidFill>
                      <a:srgbClr val="FFFFFF"/>
                    </a:solidFill>
                    <a:latin typeface="+mn-lt"/>
                    <a:ea typeface="+mn-ea"/>
                    <a:cs typeface="+mn-ea"/>
                    <a:sym typeface="+mn-lt"/>
                  </a:rPr>
                  <a:t>算法</a:t>
                </a:r>
                <a:endParaRPr lang="zh-CN" altLang="en-US" sz="5400" dirty="0">
                  <a:solidFill>
                    <a:srgbClr val="FFFFFF"/>
                  </a:solidFill>
                  <a:latin typeface="+mn-lt"/>
                  <a:ea typeface="+mn-ea"/>
                  <a:cs typeface="+mn-ea"/>
                  <a:sym typeface="+mn-lt"/>
                </a:endParaRPr>
              </a:p>
            </p:txBody>
          </p:sp>
        </p:grpSp>
      </p:grpSp>
      <p:grpSp>
        <p:nvGrpSpPr>
          <p:cNvPr id="68" name="成组"/>
          <p:cNvGrpSpPr/>
          <p:nvPr/>
        </p:nvGrpSpPr>
        <p:grpSpPr>
          <a:xfrm>
            <a:off x="9771292" y="758833"/>
            <a:ext cx="11747134" cy="1270000"/>
            <a:chOff x="0" y="0"/>
            <a:chExt cx="11747134" cy="1270000"/>
          </a:xfrm>
          <a:effectLst>
            <a:outerShdw blurRad="50800" dist="38100" dir="5400000" algn="t" rotWithShape="0">
              <a:prstClr val="black">
                <a:alpha val="40000"/>
              </a:prstClr>
            </a:outerShdw>
          </a:effectLst>
        </p:grpSpPr>
        <p:grpSp>
          <p:nvGrpSpPr>
            <p:cNvPr id="69" name="椭圆 23"/>
            <p:cNvGrpSpPr/>
            <p:nvPr/>
          </p:nvGrpSpPr>
          <p:grpSpPr>
            <a:xfrm>
              <a:off x="0" y="0"/>
              <a:ext cx="1270000" cy="1270000"/>
              <a:chOff x="0" y="0"/>
              <a:chExt cx="1270000" cy="1270000"/>
            </a:xfrm>
          </p:grpSpPr>
          <p:sp>
            <p:nvSpPr>
              <p:cNvPr id="7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7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0" name="矩形: 圆角 28"/>
            <p:cNvGrpSpPr/>
            <p:nvPr/>
          </p:nvGrpSpPr>
          <p:grpSpPr>
            <a:xfrm>
              <a:off x="1824925" y="0"/>
              <a:ext cx="9922209" cy="1270000"/>
              <a:chOff x="0" y="0"/>
              <a:chExt cx="9922208" cy="1270000"/>
            </a:xfrm>
          </p:grpSpPr>
          <p:sp>
            <p:nvSpPr>
              <p:cNvPr id="7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图的基本概念</a:t>
                </a:r>
                <a:endParaRPr lang="zh-CN" altLang="en-US" sz="5400" dirty="0">
                  <a:solidFill>
                    <a:srgbClr val="FFFFFF"/>
                  </a:solidFill>
                  <a:latin typeface="+mn-lt"/>
                  <a:ea typeface="+mn-ea"/>
                  <a:cs typeface="+mn-ea"/>
                  <a:sym typeface="+mn-lt"/>
                </a:endParaRPr>
              </a:p>
            </p:txBody>
          </p:sp>
        </p:grpSp>
      </p:grpSp>
      <p:grpSp>
        <p:nvGrpSpPr>
          <p:cNvPr id="119" name="成组"/>
          <p:cNvGrpSpPr/>
          <p:nvPr/>
        </p:nvGrpSpPr>
        <p:grpSpPr>
          <a:xfrm>
            <a:off x="9771292" y="8657416"/>
            <a:ext cx="11747134" cy="1270000"/>
            <a:chOff x="0" y="0"/>
            <a:chExt cx="11747134" cy="1270000"/>
          </a:xfrm>
          <a:effectLst>
            <a:outerShdw blurRad="50800" dist="38100" dir="5400000" algn="t" rotWithShape="0">
              <a:prstClr val="black">
                <a:alpha val="40000"/>
              </a:prstClr>
            </a:outerShdw>
          </a:effectLst>
        </p:grpSpPr>
        <p:grpSp>
          <p:nvGrpSpPr>
            <p:cNvPr id="120" name="椭圆 23"/>
            <p:cNvGrpSpPr/>
            <p:nvPr/>
          </p:nvGrpSpPr>
          <p:grpSpPr>
            <a:xfrm>
              <a:off x="0" y="0"/>
              <a:ext cx="1270000" cy="1270000"/>
              <a:chOff x="0" y="0"/>
              <a:chExt cx="1270000" cy="1270000"/>
            </a:xfrm>
          </p:grpSpPr>
          <p:sp>
            <p:nvSpPr>
              <p:cNvPr id="124"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25"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21" name="矩形: 圆角 28"/>
            <p:cNvGrpSpPr/>
            <p:nvPr/>
          </p:nvGrpSpPr>
          <p:grpSpPr>
            <a:xfrm>
              <a:off x="1824925" y="0"/>
              <a:ext cx="9922209" cy="1270000"/>
              <a:chOff x="0" y="0"/>
              <a:chExt cx="9922208" cy="1270000"/>
            </a:xfrm>
          </p:grpSpPr>
          <p:sp>
            <p:nvSpPr>
              <p:cNvPr id="122"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23"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Bellman-ford</a:t>
                </a:r>
                <a:endParaRPr lang="en-US" altLang="zh-CN" sz="5400" dirty="0">
                  <a:solidFill>
                    <a:srgbClr val="FFFFFF"/>
                  </a:solidFill>
                  <a:latin typeface="+mn-lt"/>
                  <a:ea typeface="+mn-ea"/>
                  <a:cs typeface="+mn-ea"/>
                  <a:sym typeface="+mn-lt"/>
                </a:endParaRPr>
              </a:p>
            </p:txBody>
          </p:sp>
        </p:grpSp>
      </p:grpSp>
      <p:grpSp>
        <p:nvGrpSpPr>
          <p:cNvPr id="126" name="成组"/>
          <p:cNvGrpSpPr/>
          <p:nvPr/>
        </p:nvGrpSpPr>
        <p:grpSpPr>
          <a:xfrm>
            <a:off x="9758508" y="10234920"/>
            <a:ext cx="11792024" cy="1270000"/>
            <a:chOff x="0" y="0"/>
            <a:chExt cx="11792024" cy="1270000"/>
          </a:xfrm>
          <a:effectLst>
            <a:outerShdw blurRad="50800" dist="38100" dir="5400000" algn="t" rotWithShape="0">
              <a:prstClr val="black">
                <a:alpha val="40000"/>
              </a:prstClr>
            </a:outerShdw>
          </a:effectLst>
        </p:grpSpPr>
        <p:grpSp>
          <p:nvGrpSpPr>
            <p:cNvPr id="127" name="椭圆 23"/>
            <p:cNvGrpSpPr/>
            <p:nvPr/>
          </p:nvGrpSpPr>
          <p:grpSpPr>
            <a:xfrm>
              <a:off x="0" y="0"/>
              <a:ext cx="1270000" cy="1270000"/>
              <a:chOff x="0" y="0"/>
              <a:chExt cx="1270000" cy="1270000"/>
            </a:xfrm>
          </p:grpSpPr>
          <p:sp>
            <p:nvSpPr>
              <p:cNvPr id="13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32"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28" name="矩形: 圆角 28"/>
            <p:cNvGrpSpPr/>
            <p:nvPr/>
          </p:nvGrpSpPr>
          <p:grpSpPr>
            <a:xfrm>
              <a:off x="1824925" y="0"/>
              <a:ext cx="9967099" cy="1270000"/>
              <a:chOff x="0" y="0"/>
              <a:chExt cx="9967098" cy="1270000"/>
            </a:xfrm>
          </p:grpSpPr>
          <p:sp>
            <p:nvSpPr>
              <p:cNvPr id="12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30"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SPFA</a:t>
                </a:r>
                <a:endParaRPr lang="zh-CN" altLang="en-US" sz="5400" dirty="0">
                  <a:solidFill>
                    <a:srgbClr val="FFFFFF"/>
                  </a:solidFill>
                  <a:latin typeface="+mn-lt"/>
                  <a:ea typeface="+mn-ea"/>
                  <a:cs typeface="+mn-ea"/>
                  <a:sym typeface="+mn-lt"/>
                </a:endParaRPr>
              </a:p>
            </p:txBody>
          </p:sp>
        </p:grpSp>
      </p:grpSp>
      <p:grpSp>
        <p:nvGrpSpPr>
          <p:cNvPr id="133" name="成组"/>
          <p:cNvGrpSpPr/>
          <p:nvPr/>
        </p:nvGrpSpPr>
        <p:grpSpPr>
          <a:xfrm>
            <a:off x="9771292" y="11808058"/>
            <a:ext cx="11747134" cy="1270000"/>
            <a:chOff x="0" y="0"/>
            <a:chExt cx="11747134" cy="1270000"/>
          </a:xfrm>
          <a:effectLst>
            <a:outerShdw blurRad="50800" dist="38100" dir="5400000" algn="t" rotWithShape="0">
              <a:prstClr val="black">
                <a:alpha val="40000"/>
              </a:prstClr>
            </a:outerShdw>
          </a:effectLst>
        </p:grpSpPr>
        <p:grpSp>
          <p:nvGrpSpPr>
            <p:cNvPr id="134" name="椭圆 23"/>
            <p:cNvGrpSpPr/>
            <p:nvPr/>
          </p:nvGrpSpPr>
          <p:grpSpPr>
            <a:xfrm>
              <a:off x="0" y="0"/>
              <a:ext cx="1270000" cy="1270000"/>
              <a:chOff x="0" y="0"/>
              <a:chExt cx="1270000" cy="1270000"/>
            </a:xfrm>
          </p:grpSpPr>
          <p:sp>
            <p:nvSpPr>
              <p:cNvPr id="138"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39"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35" name="矩形: 圆角 28"/>
            <p:cNvGrpSpPr/>
            <p:nvPr/>
          </p:nvGrpSpPr>
          <p:grpSpPr>
            <a:xfrm>
              <a:off x="1824925" y="0"/>
              <a:ext cx="9922209" cy="1270000"/>
              <a:chOff x="0" y="0"/>
              <a:chExt cx="9922208" cy="1270000"/>
            </a:xfrm>
          </p:grpSpPr>
          <p:sp>
            <p:nvSpPr>
              <p:cNvPr id="136"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37"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最小生成树</a:t>
                </a:r>
                <a:endParaRPr lang="zh-CN" altLang="en-US" sz="5400" dirty="0">
                  <a:solidFill>
                    <a:srgbClr val="FFFFFF"/>
                  </a:solidFill>
                  <a:latin typeface="+mn-lt"/>
                  <a:ea typeface="+mn-ea"/>
                  <a:cs typeface="+mn-ea"/>
                  <a:sym typeface="+mn-lt"/>
                </a:endParaRPr>
              </a:p>
            </p:txBody>
          </p:sp>
        </p:grpSp>
      </p:grpSp>
      <p:grpSp>
        <p:nvGrpSpPr>
          <p:cNvPr id="140" name="成组"/>
          <p:cNvGrpSpPr/>
          <p:nvPr/>
        </p:nvGrpSpPr>
        <p:grpSpPr>
          <a:xfrm>
            <a:off x="9771292" y="7116091"/>
            <a:ext cx="11747134" cy="1270000"/>
            <a:chOff x="0" y="0"/>
            <a:chExt cx="11747134" cy="1270000"/>
          </a:xfrm>
          <a:effectLst>
            <a:outerShdw blurRad="50800" dist="38100" dir="5400000" algn="t" rotWithShape="0">
              <a:prstClr val="black">
                <a:alpha val="40000"/>
              </a:prstClr>
            </a:outerShdw>
          </a:effectLst>
        </p:grpSpPr>
        <p:grpSp>
          <p:nvGrpSpPr>
            <p:cNvPr id="141" name="椭圆 23"/>
            <p:cNvGrpSpPr/>
            <p:nvPr/>
          </p:nvGrpSpPr>
          <p:grpSpPr>
            <a:xfrm>
              <a:off x="0" y="0"/>
              <a:ext cx="1270000" cy="1270000"/>
              <a:chOff x="0" y="0"/>
              <a:chExt cx="1270000" cy="1270000"/>
            </a:xfrm>
          </p:grpSpPr>
          <p:sp>
            <p:nvSpPr>
              <p:cNvPr id="14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46"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42" name="矩形: 圆角 28"/>
            <p:cNvGrpSpPr/>
            <p:nvPr/>
          </p:nvGrpSpPr>
          <p:grpSpPr>
            <a:xfrm>
              <a:off x="1824925" y="0"/>
              <a:ext cx="9922209" cy="1270000"/>
              <a:chOff x="0" y="0"/>
              <a:chExt cx="9922208" cy="1270000"/>
            </a:xfrm>
          </p:grpSpPr>
          <p:sp>
            <p:nvSpPr>
              <p:cNvPr id="14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44"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err="1" smtClean="0">
                    <a:solidFill>
                      <a:srgbClr val="FFFFFF"/>
                    </a:solidFill>
                    <a:latin typeface="+mn-lt"/>
                    <a:ea typeface="+mn-ea"/>
                    <a:cs typeface="+mn-ea"/>
                    <a:sym typeface="+mn-lt"/>
                  </a:rPr>
                  <a:t>Dijkstra</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0839" y="2621502"/>
            <a:ext cx="21928924"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有多个入度为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点？</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想象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有一个虚拟的点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，它单向连接到所有其他点。这个点就是图中唯一的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入度点，图中所有其他的点都是它的下一层递归；而且它不会把原图变成环路。从这个虚拟点开始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，就完成了拓扑排序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想象有个虚拟点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返回的顺序见点旁边划线数字，返回的是拓扑排序的逆序。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5122" name="Picture 2" descr="C:\Users\ECUST\AppData\Local\Temp\ksohtml12384\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186" y="7198193"/>
            <a:ext cx="11136286" cy="61715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427526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最短路问题</a:t>
              </a:r>
            </a:p>
          </p:txBody>
        </p:sp>
      </p:grpSp>
      <p:sp>
        <p:nvSpPr>
          <p:cNvPr id="2" name="文本框 1" descr="7b0a202020202262756c6c6574223a20227b5c2263617465676f727949645c223a31303030352c5c2274656d706c61746549645c223a32303233313332387d220a7d0a"/>
          <p:cNvSpPr txBox="1"/>
          <p:nvPr/>
        </p:nvSpPr>
        <p:spPr>
          <a:xfrm>
            <a:off x="1106598" y="3296473"/>
            <a:ext cx="21909045" cy="7201972"/>
          </a:xfrm>
          <a:prstGeom prst="rect">
            <a:avLst/>
          </a:prstGeom>
          <a:noFill/>
        </p:spPr>
        <p:txBody>
          <a:bodyPr wrap="square" rtlCol="0">
            <a:spAutoFit/>
          </a:bodyPr>
          <a:lstStyle/>
          <a:p>
            <a:pPr marL="571508"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最广为人知的图论问题。</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8"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简单图的最短路径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树上的路径：任意</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点之间只有一条路径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所有边长都为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的图：用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搜最短路径，复杂度</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n+m</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8" lvl="5"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普通图的最短路径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边长：不一定等于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，而且可能为负数</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Floyd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Dijkstra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SPFA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等，各有应用场景，不可互相替代</a:t>
            </a:r>
          </a:p>
        </p:txBody>
      </p:sp>
    </p:spTree>
    <p:custDataLst>
      <p:tags r:id="rId1"/>
    </p:custDataLst>
    <p:extLst>
      <p:ext uri="{BB962C8B-B14F-4D97-AF65-F5344CB8AC3E}">
        <p14:creationId xmlns:p14="http://schemas.microsoft.com/office/powerpoint/2010/main" val="382894624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问题</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边权</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算法</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时间复杂度</a:t>
                      </a:r>
                      <a:endParaRPr lang="zh-CN" alt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一个起点，一个终点</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非负数</a:t>
                      </a:r>
                      <a:r>
                        <a:rPr lang="zh-CN" altLang="en-US" sz="4000" kern="100" dirty="0" smtClean="0">
                          <a:effectLst/>
                          <a:latin typeface="宋体" panose="02010600030101010101" pitchFamily="2" charset="-122"/>
                          <a:ea typeface="宋体" panose="02010600030101010101" pitchFamily="2" charset="-122"/>
                        </a:rPr>
                        <a:t>；</a:t>
                      </a:r>
                      <a:endParaRPr lang="en-US" altLang="zh-CN" sz="4000" kern="100" dirty="0" smtClean="0">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effectLst/>
                          <a:latin typeface="宋体" panose="02010600030101010101" pitchFamily="2" charset="-122"/>
                          <a:ea typeface="宋体" panose="02010600030101010101" pitchFamily="2" charset="-122"/>
                        </a:rPr>
                        <a:t>无边</a:t>
                      </a:r>
                      <a:r>
                        <a:rPr lang="zh-CN" altLang="en-US" sz="4000" kern="100" dirty="0">
                          <a:effectLst/>
                          <a:latin typeface="宋体" panose="02010600030101010101" pitchFamily="2" charset="-122"/>
                          <a:ea typeface="宋体" panose="02010600030101010101" pitchFamily="2" charset="-122"/>
                        </a:rPr>
                        <a:t>权（或边权为</a:t>
                      </a:r>
                      <a:r>
                        <a:rPr lang="en-US" altLang="zh-CN" sz="4000" kern="100" dirty="0">
                          <a:effectLst/>
                          <a:latin typeface="宋体" panose="02010600030101010101" pitchFamily="2" charset="-122"/>
                          <a:ea typeface="宋体" panose="02010600030101010101" pitchFamily="2" charset="-122"/>
                        </a:rPr>
                        <a:t>1</a:t>
                      </a:r>
                      <a:r>
                        <a:rPr lang="zh-CN" altLang="en-US"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A*</a:t>
                      </a: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O((m+n)logn)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effectLst/>
                          <a:latin typeface="宋体" panose="02010600030101010101" pitchFamily="2" charset="-122"/>
                          <a:ea typeface="宋体" panose="02010600030101010101" pitchFamily="2" charset="-122"/>
                        </a:rPr>
                        <a:t> </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双向广搜</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O((m+n)logn)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effectLst/>
                          <a:latin typeface="宋体" panose="02010600030101010101" pitchFamily="2" charset="-122"/>
                          <a:ea typeface="宋体" panose="02010600030101010101" pitchFamily="2" charset="-122"/>
                        </a:rPr>
                        <a:t> </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贪心最优搜索</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2963392991"/>
      </p:ext>
    </p:extLst>
  </p:cSld>
  <p:clrMapOvr>
    <a:masterClrMapping/>
  </p:clrMapOvr>
  <p:transition spd="slow" advClick="0" advTm="1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问题</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边权</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算法</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时间复杂度</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一个起点，一个终点</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非负数</a:t>
                      </a:r>
                      <a:r>
                        <a:rPr lang="zh-CN" altLang="en-US" sz="4000" kern="100" dirty="0" smtClean="0">
                          <a:solidFill>
                            <a:schemeClr val="bg1">
                              <a:lumMod val="65000"/>
                            </a:schemeClr>
                          </a:solidFill>
                          <a:effectLst/>
                          <a:latin typeface="宋体" panose="02010600030101010101" pitchFamily="2" charset="-122"/>
                          <a:ea typeface="宋体" panose="02010600030101010101" pitchFamily="2" charset="-122"/>
                        </a:rPr>
                        <a:t>；</a:t>
                      </a:r>
                      <a:endParaRPr lang="en-US" altLang="zh-CN" sz="4000" kern="100" dirty="0" smtClean="0">
                        <a:solidFill>
                          <a:schemeClr val="bg1">
                            <a:lumMod val="65000"/>
                          </a:schemeClr>
                        </a:solidFill>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solidFill>
                            <a:schemeClr val="bg1">
                              <a:lumMod val="65000"/>
                            </a:schemeClr>
                          </a:solidFill>
                          <a:effectLst/>
                          <a:latin typeface="宋体" panose="02010600030101010101" pitchFamily="2" charset="-122"/>
                          <a:ea typeface="宋体" panose="02010600030101010101" pitchFamily="2" charset="-122"/>
                        </a:rPr>
                        <a:t>无边</a:t>
                      </a: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权（或边权为</a:t>
                      </a:r>
                      <a:r>
                        <a:rPr lang="en-US" altLang="zh-CN" sz="4000" kern="100" dirty="0">
                          <a:solidFill>
                            <a:schemeClr val="bg1">
                              <a:lumMod val="65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A*</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65000"/>
                            </a:schemeClr>
                          </a:solidFill>
                          <a:effectLst/>
                          <a:latin typeface="宋体" panose="02010600030101010101" pitchFamily="2" charset="-122"/>
                          <a:ea typeface="宋体" panose="02010600030101010101" pitchFamily="2" charset="-122"/>
                        </a:rPr>
                        <a:t>&lt; O((m+n)logn)</a:t>
                      </a:r>
                      <a:endParaRPr 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solidFill>
                            <a:schemeClr val="bg1">
                              <a:lumMod val="65000"/>
                            </a:schemeClr>
                          </a:solidFill>
                          <a:effectLst/>
                          <a:latin typeface="宋体" panose="02010600030101010101" pitchFamily="2" charset="-122"/>
                          <a:ea typeface="宋体" panose="02010600030101010101" pitchFamily="2" charset="-122"/>
                        </a:rPr>
                        <a:t> </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65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双向广搜</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65000"/>
                            </a:schemeClr>
                          </a:solidFill>
                          <a:effectLst/>
                          <a:latin typeface="宋体" panose="02010600030101010101" pitchFamily="2" charset="-122"/>
                          <a:ea typeface="宋体" panose="02010600030101010101" pitchFamily="2" charset="-122"/>
                        </a:rPr>
                        <a:t>m+n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r>
                        <a:rPr lang="en-US" sz="4000" kern="100" dirty="0" err="1">
                          <a:solidFill>
                            <a:schemeClr val="bg1">
                              <a:lumMod val="65000"/>
                            </a:schemeClr>
                          </a:solidFill>
                          <a:effectLst/>
                          <a:latin typeface="宋体" panose="02010600030101010101" pitchFamily="2" charset="-122"/>
                          <a:ea typeface="宋体" panose="02010600030101010101" pitchFamily="2" charset="-122"/>
                        </a:rPr>
                        <a:t>logn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solidFill>
                            <a:schemeClr val="bg1">
                              <a:lumMod val="65000"/>
                            </a:schemeClr>
                          </a:solidFill>
                          <a:effectLst/>
                          <a:latin typeface="宋体" panose="02010600030101010101" pitchFamily="2" charset="-122"/>
                          <a:ea typeface="宋体" panose="02010600030101010101" pitchFamily="2" charset="-122"/>
                        </a:rPr>
                        <a:t> </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65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贪心最优搜索</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65000"/>
                            </a:schemeClr>
                          </a:solidFill>
                          <a:effectLst/>
                          <a:latin typeface="宋体" panose="02010600030101010101" pitchFamily="2" charset="-122"/>
                          <a:ea typeface="宋体" panose="02010600030101010101" pitchFamily="2" charset="-122"/>
                        </a:rPr>
                        <a:t>m+n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一个起点到其他所有点</a:t>
                      </a:r>
                      <a:endParaRPr lang="zh-CN" altLang="en-US" sz="4500" dirty="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无边权（或边权为</a:t>
                      </a:r>
                      <a:r>
                        <a:rPr lang="en-US" altLang="zh-CN" sz="4000" kern="100" dirty="0">
                          <a:effectLst/>
                          <a:latin typeface="宋体" panose="02010600030101010101" pitchFamily="2" charset="-122"/>
                          <a:ea typeface="宋体" panose="02010600030101010101" pitchFamily="2" charset="-122"/>
                        </a:rPr>
                        <a:t>1</a:t>
                      </a:r>
                      <a:r>
                        <a:rPr lang="zh-CN" altLang="en-US"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BFS</a:t>
                      </a: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非负数</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err="1">
                          <a:effectLst/>
                          <a:latin typeface="宋体" panose="02010600030101010101" pitchFamily="2" charset="-122"/>
                          <a:ea typeface="宋体" panose="02010600030101010101" pitchFamily="2" charset="-122"/>
                        </a:rPr>
                        <a:t>Dijkstra</a:t>
                      </a:r>
                      <a:r>
                        <a:rPr lang="en-US" sz="4000" kern="100" dirty="0">
                          <a:effectLst/>
                          <a:latin typeface="宋体" panose="02010600030101010101" pitchFamily="2" charset="-122"/>
                          <a:ea typeface="宋体" panose="02010600030101010101" pitchFamily="2" charset="-122"/>
                        </a:rPr>
                        <a:t>(</a:t>
                      </a:r>
                      <a:r>
                        <a:rPr lang="zh-CN" altLang="en-US" sz="4000" kern="100" dirty="0">
                          <a:effectLst/>
                          <a:latin typeface="宋体" panose="02010600030101010101" pitchFamily="2" charset="-122"/>
                          <a:ea typeface="宋体" panose="02010600030101010101" pitchFamily="2" charset="-122"/>
                        </a:rPr>
                        <a:t>堆优化优先队列</a:t>
                      </a:r>
                      <a:r>
                        <a:rPr lang="en-US" altLang="zh-CN"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r>
                        <a:rPr lang="en-US" sz="4000" kern="100" dirty="0" err="1">
                          <a:effectLst/>
                          <a:latin typeface="宋体" panose="02010600030101010101" pitchFamily="2" charset="-122"/>
                          <a:ea typeface="宋体" panose="02010600030101010101" pitchFamily="2" charset="-122"/>
                        </a:rPr>
                        <a:t>logn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允许有负数</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SPFA</a:t>
                      </a: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&lt; 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557791891"/>
      </p:ext>
    </p:extLst>
  </p:cSld>
  <p:clrMapOvr>
    <a:masterClrMapping/>
  </p:clrMapOvr>
  <p:transition spd="slow" advClick="0" advTm="1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问题</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边权</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算法</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时间复杂度</a:t>
                      </a:r>
                      <a:endParaRPr lang="zh-CN" alt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一个起点，一个终点</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非负数</a:t>
                      </a:r>
                      <a:r>
                        <a:rPr lang="zh-CN" altLang="en-US" sz="4000" kern="100" dirty="0" smtClean="0">
                          <a:solidFill>
                            <a:schemeClr val="bg1">
                              <a:lumMod val="50000"/>
                            </a:schemeClr>
                          </a:solidFill>
                          <a:effectLst/>
                          <a:latin typeface="宋体" panose="02010600030101010101" pitchFamily="2" charset="-122"/>
                          <a:ea typeface="宋体" panose="02010600030101010101" pitchFamily="2" charset="-122"/>
                        </a:rPr>
                        <a:t>；</a:t>
                      </a:r>
                      <a:endParaRPr lang="en-US" altLang="zh-CN" sz="4000" kern="100" dirty="0" smtClean="0">
                        <a:solidFill>
                          <a:schemeClr val="bg1">
                            <a:lumMod val="50000"/>
                          </a:schemeClr>
                        </a:solidFill>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solidFill>
                            <a:schemeClr val="bg1">
                              <a:lumMod val="50000"/>
                            </a:schemeClr>
                          </a:solidFill>
                          <a:effectLst/>
                          <a:latin typeface="宋体" panose="02010600030101010101" pitchFamily="2" charset="-122"/>
                          <a:ea typeface="宋体" panose="02010600030101010101" pitchFamily="2" charset="-122"/>
                        </a:rPr>
                        <a:t>无边</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权（或边权为</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A*</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O((m+n)logn)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50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双向广搜</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O((m+n)logn)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50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贪心最优搜索</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一个起点到其他所有点</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无边权（或边权为</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BFS</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solidFill>
                            <a:schemeClr val="bg1">
                              <a:lumMod val="50000"/>
                            </a:schemeClr>
                          </a:solidFill>
                          <a:effectLst/>
                          <a:latin typeface="宋体" panose="02010600030101010101" pitchFamily="2" charset="-122"/>
                          <a:ea typeface="宋体" panose="02010600030101010101" pitchFamily="2" charset="-122"/>
                        </a:rPr>
                        <a:t>非负数</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err="1">
                          <a:solidFill>
                            <a:schemeClr val="bg1">
                              <a:lumMod val="50000"/>
                            </a:schemeClr>
                          </a:solidFill>
                          <a:effectLst/>
                          <a:latin typeface="宋体" panose="02010600030101010101" pitchFamily="2" charset="-122"/>
                          <a:ea typeface="宋体" panose="02010600030101010101" pitchFamily="2" charset="-122"/>
                        </a:rPr>
                        <a:t>Dijkstra</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堆优化优先队列</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r>
                        <a:rPr lang="en-US" sz="4000" kern="100" dirty="0" err="1">
                          <a:solidFill>
                            <a:schemeClr val="bg1">
                              <a:lumMod val="50000"/>
                            </a:schemeClr>
                          </a:solidFill>
                          <a:effectLst/>
                          <a:latin typeface="宋体" panose="02010600030101010101" pitchFamily="2" charset="-122"/>
                          <a:ea typeface="宋体" panose="02010600030101010101" pitchFamily="2" charset="-122"/>
                        </a:rPr>
                        <a:t>logn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solidFill>
                            <a:schemeClr val="bg1">
                              <a:lumMod val="50000"/>
                            </a:schemeClr>
                          </a:solidFill>
                          <a:effectLst/>
                          <a:latin typeface="宋体" panose="02010600030101010101" pitchFamily="2" charset="-122"/>
                          <a:ea typeface="宋体" panose="02010600030101010101" pitchFamily="2" charset="-122"/>
                        </a:rPr>
                        <a:t>允许有负数</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SPFA</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所有点对之间</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允许有负数</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Floyd-</a:t>
                      </a:r>
                      <a:r>
                        <a:rPr lang="en-US" sz="4000" kern="100" dirty="0" err="1">
                          <a:effectLst/>
                          <a:latin typeface="宋体" panose="02010600030101010101" pitchFamily="2" charset="-122"/>
                          <a:ea typeface="宋体" panose="02010600030101010101" pitchFamily="2" charset="-122"/>
                        </a:rPr>
                        <a:t>Warshall</a:t>
                      </a: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O(n</a:t>
                      </a:r>
                      <a:r>
                        <a:rPr lang="en-US" sz="4000" kern="100" baseline="30000" dirty="0">
                          <a:effectLst/>
                          <a:latin typeface="宋体" panose="02010600030101010101" pitchFamily="2" charset="-122"/>
                          <a:ea typeface="宋体" panose="02010600030101010101" pitchFamily="2" charset="-122"/>
                        </a:rPr>
                        <a:t>3</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532207658"/>
      </p:ext>
    </p:extLst>
  </p:cSld>
  <p:clrMapOvr>
    <a:masterClrMapping/>
  </p:clrMapOvr>
  <p:transition spd="slow" advClick="0" advTm="1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10.4 Floyd</a:t>
              </a:r>
              <a:r>
                <a:rPr lang="zh-CN" altLang="en-US" sz="5600" b="1" spc="600" dirty="0">
                  <a:solidFill>
                    <a:schemeClr val="bg1"/>
                  </a:solidFill>
                  <a:latin typeface="宋体" panose="02010600030101010101" pitchFamily="2" charset="-122"/>
                  <a:ea typeface="宋体" panose="02010600030101010101" pitchFamily="2" charset="-122"/>
                </a:rPr>
                <a:t>算法</a:t>
              </a:r>
            </a:p>
          </p:txBody>
        </p:sp>
      </p:grpSp>
      <p:sp>
        <p:nvSpPr>
          <p:cNvPr id="10" name="内容占位符 2"/>
          <p:cNvSpPr txBox="1">
            <a:spLocks/>
          </p:cNvSpPr>
          <p:nvPr/>
        </p:nvSpPr>
        <p:spPr>
          <a:xfrm>
            <a:off x="1304926" y="2973911"/>
            <a:ext cx="20684245" cy="4925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buFont typeface="Wingdings" panose="05000000000000000000" pitchFamily="2" charset="2"/>
              <a:buChar char="l"/>
            </a:pPr>
            <a:r>
              <a:rPr lang="zh-CN" altLang="en-US" sz="4000" dirty="0"/>
              <a:t>最简单的最短路径算法，代码仅</a:t>
            </a:r>
            <a:r>
              <a:rPr lang="zh-CN" altLang="en-US" sz="4000" dirty="0" smtClean="0"/>
              <a:t>有</a:t>
            </a:r>
            <a:r>
              <a:rPr lang="en-US" altLang="zh-CN" sz="4000" dirty="0" smtClean="0"/>
              <a:t>4</a:t>
            </a:r>
            <a:r>
              <a:rPr lang="zh-CN" altLang="en-US" sz="4000" dirty="0" smtClean="0"/>
              <a:t>行</a:t>
            </a:r>
            <a:endParaRPr lang="en-US" altLang="zh-CN" sz="4000" dirty="0"/>
          </a:p>
          <a:p>
            <a:pPr>
              <a:lnSpc>
                <a:spcPct val="150000"/>
              </a:lnSpc>
              <a:spcBef>
                <a:spcPts val="0"/>
              </a:spcBef>
              <a:buFont typeface="Wingdings" panose="05000000000000000000" pitchFamily="2" charset="2"/>
              <a:buChar char="l"/>
            </a:pPr>
            <a:r>
              <a:rPr lang="zh-CN" altLang="en-US" sz="4000" dirty="0"/>
              <a:t>存图：最简单的矩阵存图</a:t>
            </a:r>
            <a:endParaRPr lang="en-US" altLang="zh-CN" sz="4000" dirty="0"/>
          </a:p>
          <a:p>
            <a:pPr>
              <a:lnSpc>
                <a:spcPct val="150000"/>
              </a:lnSpc>
              <a:spcBef>
                <a:spcPts val="0"/>
              </a:spcBef>
              <a:buFont typeface="Wingdings" panose="05000000000000000000" pitchFamily="2" charset="2"/>
              <a:buChar char="l"/>
            </a:pPr>
            <a:r>
              <a:rPr lang="zh-CN" altLang="en-US" sz="4000" dirty="0"/>
              <a:t>易懂，比暴力的搜索更简单易懂。</a:t>
            </a:r>
            <a:endParaRPr lang="en-US" altLang="zh-CN" sz="4000" dirty="0"/>
          </a:p>
          <a:p>
            <a:pPr>
              <a:lnSpc>
                <a:spcPct val="150000"/>
              </a:lnSpc>
              <a:spcBef>
                <a:spcPts val="0"/>
              </a:spcBef>
              <a:buFont typeface="Wingdings" panose="05000000000000000000" pitchFamily="2" charset="2"/>
              <a:buChar char="l"/>
            </a:pPr>
            <a:r>
              <a:rPr lang="zh-CN" altLang="en-US" sz="4000" dirty="0"/>
              <a:t>效率不高，不能用于大图</a:t>
            </a:r>
            <a:endParaRPr lang="en-US" altLang="zh-CN" sz="4000" dirty="0"/>
          </a:p>
          <a:p>
            <a:pPr>
              <a:lnSpc>
                <a:spcPct val="150000"/>
              </a:lnSpc>
              <a:spcBef>
                <a:spcPts val="0"/>
              </a:spcBef>
              <a:buFont typeface="Wingdings" panose="05000000000000000000" pitchFamily="2" charset="2"/>
              <a:buChar char="l"/>
            </a:pPr>
            <a:r>
              <a:rPr lang="zh-CN" altLang="en-US" sz="4000" dirty="0"/>
              <a:t>在某些场景下有自己的优势，难以替代。</a:t>
            </a:r>
          </a:p>
        </p:txBody>
      </p:sp>
      <p:pic>
        <p:nvPicPr>
          <p:cNvPr id="9" name="图片 8"/>
          <p:cNvPicPr/>
          <p:nvPr/>
        </p:nvPicPr>
        <p:blipFill>
          <a:blip r:embed="rId5">
            <a:lum bright="34000" contrast="-8000"/>
          </a:blip>
          <a:srcRect l="20046" t="6270" r="19548" b="5808"/>
          <a:stretch>
            <a:fillRect/>
          </a:stretch>
        </p:blipFill>
        <p:spPr>
          <a:xfrm rot="5400000">
            <a:off x="11260410" y="1796176"/>
            <a:ext cx="3028949"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873093" y="8439468"/>
            <a:ext cx="14091307" cy="2862322"/>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k=1; k&lt;=n; k++)         //</a:t>
            </a:r>
            <a:r>
              <a:rPr lang="en-US" altLang="zh-CN" sz="3600" dirty="0" err="1">
                <a:solidFill>
                  <a:schemeClr val="tx1"/>
                </a:solidFill>
                <a:latin typeface="宋体" panose="02010600030101010101" pitchFamily="2" charset="-122"/>
                <a:ea typeface="宋体" panose="02010600030101010101" pitchFamily="2" charset="-122"/>
              </a:rPr>
              <a:t>floyd</a:t>
            </a:r>
            <a:r>
              <a:rPr lang="zh-CN" altLang="en-US" sz="3600" dirty="0">
                <a:solidFill>
                  <a:schemeClr val="tx1"/>
                </a:solidFill>
                <a:latin typeface="宋体" panose="02010600030101010101" pitchFamily="2" charset="-122"/>
                <a:ea typeface="宋体" panose="02010600030101010101" pitchFamily="2" charset="-122"/>
              </a:rPr>
              <a:t>的三重循环</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j=1; j&lt;=n;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      // k</a:t>
            </a:r>
            <a:r>
              <a:rPr lang="zh-CN" altLang="en-US" sz="3600" dirty="0">
                <a:solidFill>
                  <a:schemeClr val="tx1"/>
                </a:solidFill>
                <a:latin typeface="宋体" panose="02010600030101010101" pitchFamily="2" charset="-122"/>
                <a:ea typeface="宋体" panose="02010600030101010101" pitchFamily="2" charset="-122"/>
              </a:rPr>
              <a:t>循环在</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a:t>
            </a:r>
            <a:r>
              <a:rPr lang="en-US" altLang="zh-CN" sz="3600" dirty="0">
                <a:solidFill>
                  <a:schemeClr val="tx1"/>
                </a:solidFill>
                <a:latin typeface="宋体" panose="02010600030101010101" pitchFamily="2" charset="-122"/>
                <a:ea typeface="宋体" panose="02010600030101010101" pitchFamily="2" charset="-122"/>
              </a:rPr>
              <a:t>j</a:t>
            </a:r>
            <a:r>
              <a:rPr lang="zh-CN" altLang="en-US" sz="3600" dirty="0">
                <a:solidFill>
                  <a:schemeClr val="tx1"/>
                </a:solidFill>
                <a:latin typeface="宋体" panose="02010600030101010101" pitchFamily="2" charset="-122"/>
                <a:ea typeface="宋体" panose="02010600030101010101" pitchFamily="2" charset="-122"/>
              </a:rPr>
              <a:t>循环外面</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min(</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][k]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[k][j]); </a:t>
            </a:r>
            <a:endParaRPr lang="en-US" altLang="zh-CN" sz="3600" dirty="0" smtClean="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a:t>
            </a:r>
            <a:endParaRPr lang="en-US" altLang="zh-CN" sz="36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1393618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fade">
                                      <p:cBhvr>
                                        <p:cTn id="29" dur="500"/>
                                        <p:tgtEl>
                                          <p:spTgt spid="1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的特点</a:t>
              </a:r>
            </a:p>
          </p:txBody>
        </p:sp>
      </p:grpSp>
      <p:sp>
        <p:nvSpPr>
          <p:cNvPr id="10" name="内容占位符 2"/>
          <p:cNvSpPr txBox="1">
            <a:spLocks/>
          </p:cNvSpPr>
          <p:nvPr/>
        </p:nvSpPr>
        <p:spPr>
          <a:xfrm>
            <a:off x="1685323" y="3296473"/>
            <a:ext cx="2068424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a:t>Floyd</a:t>
            </a:r>
            <a:r>
              <a:rPr lang="zh-CN" altLang="en-US" sz="4400" dirty="0"/>
              <a:t>算法：“多源”最短路算法，一次计算能得到图中每一对结点之间（多对多）的最短路径。</a:t>
            </a:r>
            <a:endParaRPr lang="en-US" altLang="zh-CN" sz="4400" dirty="0"/>
          </a:p>
          <a:p>
            <a:pPr>
              <a:lnSpc>
                <a:spcPct val="150000"/>
              </a:lnSpc>
              <a:spcBef>
                <a:spcPts val="0"/>
              </a:spcBef>
            </a:pPr>
            <a:r>
              <a:rPr lang="en-US" altLang="zh-CN" sz="4400" dirty="0" err="1"/>
              <a:t>Dijkstra</a:t>
            </a:r>
            <a:r>
              <a:rPr lang="zh-CN" altLang="en-US" sz="4400" dirty="0"/>
              <a:t>、</a:t>
            </a:r>
            <a:r>
              <a:rPr lang="en-US" altLang="zh-CN" sz="4400" dirty="0"/>
              <a:t>Bellman-Ford</a:t>
            </a:r>
            <a:r>
              <a:rPr lang="zh-CN" altLang="en-US" sz="4400" dirty="0"/>
              <a:t>、</a:t>
            </a:r>
            <a:r>
              <a:rPr lang="en-US" altLang="zh-CN" sz="4400" dirty="0"/>
              <a:t>SPFA</a:t>
            </a:r>
            <a:r>
              <a:rPr lang="zh-CN" altLang="en-US" sz="4400" dirty="0"/>
              <a:t>算法：“单源”最短路径算法（</a:t>
            </a:r>
            <a:r>
              <a:rPr lang="en-US" altLang="zh-CN" sz="4400" dirty="0"/>
              <a:t>Single source shortest path algorithm</a:t>
            </a:r>
            <a:r>
              <a:rPr lang="zh-CN" altLang="en-US" sz="4400" dirty="0"/>
              <a:t>），一次计算能得到一个起点到其他所有点（一对多）的最短路径。</a:t>
            </a:r>
          </a:p>
          <a:p>
            <a:pPr>
              <a:lnSpc>
                <a:spcPct val="150000"/>
              </a:lnSpc>
              <a:spcBef>
                <a:spcPts val="0"/>
              </a:spcBef>
            </a:pPr>
            <a:endParaRPr lang="en-US" altLang="zh-CN" sz="4400" dirty="0"/>
          </a:p>
          <a:p>
            <a:pPr>
              <a:lnSpc>
                <a:spcPct val="150000"/>
              </a:lnSpc>
              <a:spcBef>
                <a:spcPts val="0"/>
              </a:spcBef>
            </a:pPr>
            <a:r>
              <a:rPr lang="zh-CN" altLang="en-US" sz="4400" dirty="0"/>
              <a:t>在截止目前的蓝桥杯大赛中，</a:t>
            </a:r>
            <a:r>
              <a:rPr lang="en-US" altLang="zh-CN" sz="4400" dirty="0"/>
              <a:t>Floyd</a:t>
            </a:r>
            <a:r>
              <a:rPr lang="zh-CN" altLang="en-US" sz="4400" dirty="0"/>
              <a:t>算法是最常见的最短路径算法。</a:t>
            </a:r>
          </a:p>
        </p:txBody>
      </p:sp>
    </p:spTree>
    <p:custDataLst>
      <p:tags r:id="rId1"/>
    </p:custDataLst>
    <p:extLst>
      <p:ext uri="{BB962C8B-B14F-4D97-AF65-F5344CB8AC3E}">
        <p14:creationId xmlns:p14="http://schemas.microsoft.com/office/powerpoint/2010/main" val="6403579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312728"/>
            <a:chOff x="0" y="-48"/>
            <a:chExt cx="38400" cy="4622"/>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3359"/>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算法思想：动态规划</a:t>
              </a:r>
            </a:p>
          </p:txBody>
        </p:sp>
      </p:grpSp>
      <p:sp>
        <p:nvSpPr>
          <p:cNvPr id="10" name="内容占位符 2"/>
          <p:cNvSpPr txBox="1">
            <a:spLocks/>
          </p:cNvSpPr>
          <p:nvPr/>
        </p:nvSpPr>
        <p:spPr>
          <a:xfrm>
            <a:off x="1849878" y="3100905"/>
            <a:ext cx="2068424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动态规划：求图上两点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之间的最短距离，按“从小图到全图”的步骤，在逐步扩大图的过程中计算和更新最短路。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定义状态：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是点的编号，范围</a:t>
            </a:r>
            <a:r>
              <a:rPr lang="en-US" altLang="zh-CN" sz="4400" dirty="0">
                <a:latin typeface="Times New Roman" panose="02020603050405020304" pitchFamily="18" charset="0"/>
                <a:cs typeface="Times New Roman" panose="02020603050405020304" pitchFamily="18" charset="0"/>
              </a:rPr>
              <a:t>1 ~ n</a:t>
            </a:r>
            <a:r>
              <a:rPr lang="zh-CN" altLang="en-US" sz="4400" dirty="0">
                <a:latin typeface="Times New Roman" panose="02020603050405020304" pitchFamily="18" charset="0"/>
                <a:cs typeface="Times New Roman" panose="02020603050405020304" pitchFamily="18" charset="0"/>
              </a:rPr>
              <a:t>。状态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表示在包含</a:t>
            </a:r>
            <a:r>
              <a:rPr lang="en-US" altLang="zh-CN" sz="4400" dirty="0">
                <a:latin typeface="Times New Roman" panose="02020603050405020304" pitchFamily="18" charset="0"/>
                <a:cs typeface="Times New Roman" panose="02020603050405020304" pitchFamily="18" charset="0"/>
              </a:rPr>
              <a:t>1 ~ k</a:t>
            </a:r>
            <a:r>
              <a:rPr lang="zh-CN" altLang="en-US" sz="4400" dirty="0">
                <a:latin typeface="Times New Roman" panose="02020603050405020304" pitchFamily="18" charset="0"/>
                <a:cs typeface="Times New Roman" panose="02020603050405020304" pitchFamily="18" charset="0"/>
              </a:rPr>
              <a:t>点的子图上，点对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状态转移方程：从子图</a:t>
            </a:r>
            <a:r>
              <a:rPr lang="en-US" altLang="zh-CN" sz="4400" dirty="0">
                <a:latin typeface="Times New Roman" panose="02020603050405020304" pitchFamily="18" charset="0"/>
                <a:cs typeface="Times New Roman" panose="02020603050405020304" pitchFamily="18" charset="0"/>
              </a:rPr>
              <a:t>1 ~ k-1</a:t>
            </a:r>
            <a:r>
              <a:rPr lang="zh-CN" altLang="en-US" sz="4400" dirty="0">
                <a:latin typeface="Times New Roman" panose="02020603050405020304" pitchFamily="18" charset="0"/>
                <a:cs typeface="Times New Roman" panose="02020603050405020304" pitchFamily="18" charset="0"/>
              </a:rPr>
              <a:t>扩展到子图</a:t>
            </a:r>
            <a:r>
              <a:rPr lang="en-US" altLang="zh-CN" sz="4400" dirty="0">
                <a:latin typeface="Times New Roman" panose="02020603050405020304" pitchFamily="18" charset="0"/>
                <a:cs typeface="Times New Roman" panose="02020603050405020304" pitchFamily="18" charset="0"/>
              </a:rPr>
              <a:t>1 ~ k</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endParaRPr lang="zh-CN" altLang="en-US" sz="4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318544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计算过程</a:t>
              </a:r>
            </a:p>
          </p:txBody>
        </p:sp>
      </p:grpSp>
      <p:sp>
        <p:nvSpPr>
          <p:cNvPr id="10" name="内容占位符 2"/>
          <p:cNvSpPr txBox="1">
            <a:spLocks/>
          </p:cNvSpPr>
          <p:nvPr/>
        </p:nvSpPr>
        <p:spPr>
          <a:xfrm>
            <a:off x="1114427" y="2802983"/>
            <a:ext cx="14306549"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p>
          <a:p>
            <a:pPr marL="0" indent="0">
              <a:lnSpc>
                <a:spcPct val="150000"/>
              </a:lnSpc>
              <a:spcBef>
                <a:spcPts val="0"/>
              </a:spcBef>
              <a:buNone/>
            </a:pPr>
            <a:endParaRPr lang="zh-CN" altLang="en-US"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虚线圆圈：包含</a:t>
            </a:r>
            <a:r>
              <a:rPr lang="en-US" altLang="zh-CN" sz="4400" dirty="0">
                <a:latin typeface="Times New Roman" panose="02020603050405020304" pitchFamily="18" charset="0"/>
                <a:cs typeface="Times New Roman" panose="02020603050405020304" pitchFamily="18" charset="0"/>
              </a:rPr>
              <a:t>1 ~ k-1</a:t>
            </a:r>
            <a:r>
              <a:rPr lang="zh-CN" altLang="en-US" sz="4400" dirty="0">
                <a:latin typeface="Times New Roman" panose="02020603050405020304" pitchFamily="18" charset="0"/>
                <a:cs typeface="Times New Roman" panose="02020603050405020304" pitchFamily="18" charset="0"/>
              </a:rPr>
              <a:t>点的子图。</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：虚线子图内的点对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的最短路；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r>
              <a:rPr lang="zh-CN" altLang="en-US" sz="4400" dirty="0">
                <a:latin typeface="Times New Roman" panose="02020603050405020304" pitchFamily="18" charset="0"/>
                <a:cs typeface="Times New Roman" panose="02020603050405020304" pitchFamily="18" charset="0"/>
              </a:rPr>
              <a:t>：经过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点的新路径的长度，即这条路径从</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出发，先到</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，再从</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到终点</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比较：不经过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的最短路径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和经过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的新路径，较小者就是新的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p>
        </p:txBody>
      </p:sp>
      <p:pic>
        <p:nvPicPr>
          <p:cNvPr id="2050" name="Picture 2" descr="C:\Users\ECUST\AppData\Local\Temp\ksohtml960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576" y="4757103"/>
            <a:ext cx="7097157" cy="45392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875576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计算步骤</a:t>
              </a:r>
            </a:p>
          </p:txBody>
        </p:sp>
      </p:grpSp>
      <p:sp>
        <p:nvSpPr>
          <p:cNvPr id="10" name="内容占位符 2"/>
          <p:cNvSpPr txBox="1">
            <a:spLocks/>
          </p:cNvSpPr>
          <p:nvPr/>
        </p:nvSpPr>
        <p:spPr>
          <a:xfrm>
            <a:off x="1295400" y="3622132"/>
            <a:ext cx="13601701"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从</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逐步扩展到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：最后得到的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[n][</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之间的最短路径长度。</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初值</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[0][</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：若</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是直连的，就是它们的边长；若不直连，赋值为无穷大。</a:t>
            </a: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是任意点对：计算结束后得到了所有点对之间的最短路。</a:t>
            </a:r>
          </a:p>
        </p:txBody>
      </p:sp>
      <p:pic>
        <p:nvPicPr>
          <p:cNvPr id="9" name="Picture 2" descr="C:\Users\ECUST\AppData\Local\Temp\ksohtml960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576" y="4757103"/>
            <a:ext cx="7097157" cy="45392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692242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10.1 </a:t>
              </a:r>
              <a:r>
                <a:rPr lang="zh-CN" altLang="en-US" sz="5600" b="1" spc="600" dirty="0" smtClean="0">
                  <a:solidFill>
                    <a:schemeClr val="bg1"/>
                  </a:solidFill>
                  <a:latin typeface="宋体" panose="02010600030101010101" pitchFamily="2" charset="-122"/>
                  <a:ea typeface="宋体" panose="02010600030101010101" pitchFamily="2" charset="-122"/>
                </a:rPr>
                <a:t>图</a:t>
              </a:r>
              <a:r>
                <a:rPr lang="zh-CN" altLang="en-US" sz="5600" b="1" spc="600" dirty="0">
                  <a:solidFill>
                    <a:schemeClr val="bg1"/>
                  </a:solidFill>
                  <a:latin typeface="宋体" panose="02010600030101010101" pitchFamily="2" charset="-122"/>
                  <a:ea typeface="宋体" panose="02010600030101010101" pitchFamily="2" charset="-122"/>
                </a:rPr>
                <a:t>的基本概念</a:t>
              </a:r>
            </a:p>
          </p:txBody>
        </p:sp>
      </p:grpSp>
      <p:sp>
        <p:nvSpPr>
          <p:cNvPr id="2" name="文本框 1" descr="7b0a202020202262756c6c6574223a20227b5c2263617465676f727949645c223a31303030352c5c2274656d706c61746549645c223a32303233313332387d220a7d0a"/>
          <p:cNvSpPr txBox="1"/>
          <p:nvPr/>
        </p:nvSpPr>
        <p:spPr>
          <a:xfrm>
            <a:off x="1004997" y="3855271"/>
            <a:ext cx="21909046"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图：由点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(node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vertex)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和连接点的边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(edge)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组成。</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图是点和边构成的网。</a:t>
            </a:r>
          </a:p>
        </p:txBody>
      </p:sp>
      <p:pic>
        <p:nvPicPr>
          <p:cNvPr id="3" name="图片 2"/>
          <p:cNvPicPr>
            <a:picLocks noChangeAspect="1"/>
          </p:cNvPicPr>
          <p:nvPr/>
        </p:nvPicPr>
        <p:blipFill>
          <a:blip r:embed="rId5"/>
          <a:stretch>
            <a:fillRect/>
          </a:stretch>
        </p:blipFill>
        <p:spPr>
          <a:xfrm>
            <a:off x="9753600" y="7300912"/>
            <a:ext cx="6648450" cy="3856620"/>
          </a:xfrm>
          <a:prstGeom prst="rect">
            <a:avLst/>
          </a:prstGeom>
        </p:spPr>
      </p:pic>
    </p:spTree>
    <p:custDataLst>
      <p:tags r:id="rId1"/>
    </p:custDataLst>
    <p:extLst>
      <p:ext uri="{BB962C8B-B14F-4D97-AF65-F5344CB8AC3E}">
        <p14:creationId xmlns:p14="http://schemas.microsoft.com/office/powerpoint/2010/main" val="23337411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方程的简化</a:t>
              </a:r>
            </a:p>
          </p:txBody>
        </p:sp>
      </p:grpSp>
      <p:sp>
        <p:nvSpPr>
          <p:cNvPr id="10" name="内容占位符 2"/>
          <p:cNvSpPr txBox="1">
            <a:spLocks/>
          </p:cNvSpPr>
          <p:nvPr/>
        </p:nvSpPr>
        <p:spPr>
          <a:xfrm>
            <a:off x="1981203" y="2745832"/>
            <a:ext cx="20684245" cy="34835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p>
          <a:p>
            <a:pPr marL="0" indent="0">
              <a:lnSpc>
                <a:spcPct val="150000"/>
              </a:lnSpc>
              <a:spcBef>
                <a:spcPts val="0"/>
              </a:spcBef>
              <a:buNone/>
            </a:pPr>
            <a:r>
              <a:rPr lang="zh-CN" altLang="en-US" sz="4400" dirty="0">
                <a:latin typeface="Times New Roman" panose="02020603050405020304" pitchFamily="18" charset="0"/>
                <a:cs typeface="Times New Roman" panose="02020603050405020304" pitchFamily="18" charset="0"/>
              </a:rPr>
              <a:t>用滚动数组简化：</a:t>
            </a:r>
            <a:endParaRPr lang="en-US" altLang="zh-CN"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[k][j])</a:t>
            </a:r>
          </a:p>
          <a:p>
            <a:pPr marL="0" indent="0">
              <a:lnSpc>
                <a:spcPct val="150000"/>
              </a:lnSpc>
              <a:spcBef>
                <a:spcPts val="0"/>
              </a:spcBef>
              <a:buNone/>
            </a:pPr>
            <a:endParaRPr lang="en-US" altLang="zh-CN" sz="4400" dirty="0">
              <a:latin typeface="Times New Roman" panose="02020603050405020304" pitchFamily="18" charset="0"/>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9945960" y="1767603"/>
            <a:ext cx="5029200"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558768" y="7410769"/>
            <a:ext cx="14205607" cy="2862322"/>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k=1; k&lt;=n; k++)         //</a:t>
            </a:r>
            <a:r>
              <a:rPr lang="en-US" altLang="zh-CN" sz="3600" dirty="0" err="1">
                <a:solidFill>
                  <a:schemeClr val="tx1"/>
                </a:solidFill>
                <a:latin typeface="宋体" panose="02010600030101010101" pitchFamily="2" charset="-122"/>
                <a:ea typeface="宋体" panose="02010600030101010101" pitchFamily="2" charset="-122"/>
              </a:rPr>
              <a:t>floyd</a:t>
            </a:r>
            <a:r>
              <a:rPr lang="zh-CN" altLang="en-US" sz="3600" dirty="0">
                <a:solidFill>
                  <a:schemeClr val="tx1"/>
                </a:solidFill>
                <a:latin typeface="宋体" panose="02010600030101010101" pitchFamily="2" charset="-122"/>
                <a:ea typeface="宋体" panose="02010600030101010101" pitchFamily="2" charset="-122"/>
              </a:rPr>
              <a:t>的三重循环</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j=1; j&lt;=n;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k</a:t>
            </a:r>
            <a:r>
              <a:rPr lang="zh-CN" altLang="en-US" sz="3600" dirty="0">
                <a:solidFill>
                  <a:schemeClr val="tx1"/>
                </a:solidFill>
                <a:latin typeface="宋体" panose="02010600030101010101" pitchFamily="2" charset="-122"/>
                <a:ea typeface="宋体" panose="02010600030101010101" pitchFamily="2" charset="-122"/>
              </a:rPr>
              <a:t>循环在</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a:t>
            </a:r>
            <a:r>
              <a:rPr lang="en-US" altLang="zh-CN" sz="3600" dirty="0">
                <a:solidFill>
                  <a:schemeClr val="tx1"/>
                </a:solidFill>
                <a:latin typeface="宋体" panose="02010600030101010101" pitchFamily="2" charset="-122"/>
                <a:ea typeface="宋体" panose="02010600030101010101" pitchFamily="2" charset="-122"/>
              </a:rPr>
              <a:t>j</a:t>
            </a:r>
            <a:r>
              <a:rPr lang="zh-CN" altLang="en-US" sz="3600" dirty="0">
                <a:solidFill>
                  <a:schemeClr val="tx1"/>
                </a:solidFill>
                <a:latin typeface="宋体" panose="02010600030101010101" pitchFamily="2" charset="-122"/>
                <a:ea typeface="宋体" panose="02010600030101010101" pitchFamily="2" charset="-122"/>
              </a:rPr>
              <a:t>循环外面</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min(</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][k]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[k][j</a:t>
            </a:r>
            <a:r>
              <a:rPr lang="en-US" altLang="zh-CN" sz="3600" dirty="0" smtClean="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比较：不经过</a:t>
            </a:r>
            <a:r>
              <a:rPr lang="en-US" altLang="zh-CN" sz="3600" dirty="0">
                <a:solidFill>
                  <a:schemeClr val="tx1"/>
                </a:solidFill>
                <a:latin typeface="宋体" panose="02010600030101010101" pitchFamily="2" charset="-122"/>
                <a:ea typeface="宋体" panose="02010600030101010101" pitchFamily="2" charset="-122"/>
              </a:rPr>
              <a:t>k</a:t>
            </a:r>
            <a:r>
              <a:rPr lang="zh-CN" altLang="en-US" sz="3600" dirty="0">
                <a:solidFill>
                  <a:schemeClr val="tx1"/>
                </a:solidFill>
                <a:latin typeface="宋体" panose="02010600030101010101" pitchFamily="2" charset="-122"/>
                <a:ea typeface="宋体" panose="02010600030101010101" pitchFamily="2" charset="-122"/>
              </a:rPr>
              <a:t>、经过</a:t>
            </a:r>
            <a:r>
              <a:rPr lang="en-US" altLang="zh-CN" sz="3600" dirty="0">
                <a:solidFill>
                  <a:schemeClr val="tx1"/>
                </a:solidFill>
                <a:latin typeface="宋体" panose="02010600030101010101" pitchFamily="2" charset="-122"/>
                <a:ea typeface="宋体" panose="02010600030101010101" pitchFamily="2" charset="-122"/>
              </a:rPr>
              <a:t>k</a:t>
            </a:r>
          </a:p>
        </p:txBody>
      </p:sp>
    </p:spTree>
    <p:custDataLst>
      <p:tags r:id="rId1"/>
    </p:custDataLst>
    <p:extLst>
      <p:ext uri="{BB962C8B-B14F-4D97-AF65-F5344CB8AC3E}">
        <p14:creationId xmlns:p14="http://schemas.microsoft.com/office/powerpoint/2010/main" val="1618315987"/>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算法总结</a:t>
              </a:r>
            </a:p>
          </p:txBody>
        </p:sp>
      </p:grpSp>
      <p:sp>
        <p:nvSpPr>
          <p:cNvPr id="10" name="内容占位符 2"/>
          <p:cNvSpPr txBox="1">
            <a:spLocks/>
          </p:cNvSpPr>
          <p:nvPr/>
        </p:nvSpPr>
        <p:spPr>
          <a:xfrm>
            <a:off x="2000251" y="3641180"/>
            <a:ext cx="20684245" cy="93890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）在一次计算后求得所有结点之间的最短距离。</a:t>
            </a:r>
          </a:p>
          <a:p>
            <a:pPr marL="0" indent="0">
              <a:lnSpc>
                <a:spcPct val="150000"/>
              </a:lnSpc>
              <a:spcBef>
                <a:spcPts val="0"/>
              </a:spcBef>
              <a:buNone/>
            </a:pPr>
            <a:r>
              <a:rPr lang="zh-CN" altLang="en-US" sz="4000" dirty="0"/>
              <a:t>（</a:t>
            </a:r>
            <a:r>
              <a:rPr lang="en-US" altLang="zh-CN" sz="4000" dirty="0"/>
              <a:t>2</a:t>
            </a:r>
            <a:r>
              <a:rPr lang="zh-CN" altLang="en-US" sz="4000" dirty="0"/>
              <a:t>）代码极其简单，是最简单的最短路算法。</a:t>
            </a:r>
          </a:p>
          <a:p>
            <a:pPr marL="0" indent="0">
              <a:lnSpc>
                <a:spcPct val="150000"/>
              </a:lnSpc>
              <a:spcBef>
                <a:spcPts val="0"/>
              </a:spcBef>
              <a:buNone/>
            </a:pPr>
            <a:r>
              <a:rPr lang="zh-CN" altLang="en-US" sz="4000" dirty="0"/>
              <a:t>（</a:t>
            </a:r>
            <a:r>
              <a:rPr lang="en-US" altLang="zh-CN" sz="4000" dirty="0"/>
              <a:t>3</a:t>
            </a:r>
            <a:r>
              <a:rPr lang="zh-CN" altLang="en-US" sz="4000" dirty="0"/>
              <a:t>）效率低下，计算复杂度是</a:t>
            </a:r>
            <a:r>
              <a:rPr lang="en-US" altLang="zh-CN" sz="4000" dirty="0"/>
              <a:t>O(n</a:t>
            </a:r>
            <a:r>
              <a:rPr lang="en-US" altLang="zh-CN" sz="4000" baseline="30000" dirty="0"/>
              <a:t>3</a:t>
            </a:r>
            <a:r>
              <a:rPr lang="en-US" altLang="zh-CN" sz="4000" dirty="0"/>
              <a:t>)</a:t>
            </a:r>
            <a:r>
              <a:rPr lang="zh-CN" altLang="en-US" sz="4000" dirty="0"/>
              <a:t>，只能用于</a:t>
            </a:r>
            <a:r>
              <a:rPr lang="en-US" altLang="zh-CN" sz="4000" dirty="0"/>
              <a:t>n &lt; 300</a:t>
            </a:r>
            <a:r>
              <a:rPr lang="zh-CN" altLang="en-US" sz="4000" dirty="0"/>
              <a:t>的小规模的图。</a:t>
            </a:r>
          </a:p>
          <a:p>
            <a:pPr marL="0" indent="0">
              <a:lnSpc>
                <a:spcPct val="150000"/>
              </a:lnSpc>
              <a:spcBef>
                <a:spcPts val="0"/>
              </a:spcBef>
              <a:buNone/>
            </a:pPr>
            <a:r>
              <a:rPr lang="zh-CN" altLang="en-US" sz="4000" dirty="0"/>
              <a:t>（</a:t>
            </a:r>
            <a:r>
              <a:rPr lang="en-US" altLang="zh-CN" sz="4000" dirty="0"/>
              <a:t>4</a:t>
            </a:r>
            <a:r>
              <a:rPr lang="zh-CN" altLang="en-US" sz="4000" dirty="0"/>
              <a:t>）存图用邻接矩阵</a:t>
            </a:r>
            <a:r>
              <a:rPr lang="en-US" altLang="zh-CN" sz="4000" dirty="0" err="1"/>
              <a:t>dp</a:t>
            </a:r>
            <a:r>
              <a:rPr lang="en-US" altLang="zh-CN" sz="4000" dirty="0"/>
              <a:t>[][]</a:t>
            </a:r>
            <a:r>
              <a:rPr lang="zh-CN" altLang="en-US" sz="4000" dirty="0"/>
              <a:t> 。因为</a:t>
            </a:r>
            <a:r>
              <a:rPr lang="en-US" altLang="zh-CN" sz="4000" dirty="0"/>
              <a:t>Floyd</a:t>
            </a:r>
            <a:r>
              <a:rPr lang="zh-CN" altLang="en-US" sz="4000" dirty="0"/>
              <a:t>算法计算的结果是所有点对之间的最短路，本身就需要</a:t>
            </a:r>
            <a:r>
              <a:rPr lang="en-US" altLang="zh-CN" sz="4000" dirty="0"/>
              <a:t>n</a:t>
            </a:r>
            <a:r>
              <a:rPr lang="en-US" altLang="zh-CN" sz="4000" baseline="30000" dirty="0"/>
              <a:t>2</a:t>
            </a:r>
            <a:r>
              <a:rPr lang="zh-CN" altLang="en-US" sz="4000" dirty="0"/>
              <a:t>的空间，用矩阵存储最合适。</a:t>
            </a:r>
          </a:p>
        </p:txBody>
      </p:sp>
    </p:spTree>
    <p:custDataLst>
      <p:tags r:id="rId1"/>
    </p:custDataLst>
    <p:extLst>
      <p:ext uri="{BB962C8B-B14F-4D97-AF65-F5344CB8AC3E}">
        <p14:creationId xmlns:p14="http://schemas.microsoft.com/office/powerpoint/2010/main" val="42925605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算法总结</a:t>
              </a:r>
            </a:p>
          </p:txBody>
        </p:sp>
      </p:grpSp>
      <p:sp>
        <p:nvSpPr>
          <p:cNvPr id="10" name="内容占位符 2"/>
          <p:cNvSpPr txBox="1">
            <a:spLocks/>
          </p:cNvSpPr>
          <p:nvPr/>
        </p:nvSpPr>
        <p:spPr>
          <a:xfrm>
            <a:off x="1981203" y="2745831"/>
            <a:ext cx="20684245" cy="93890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latin typeface="Times New Roman" panose="02020603050405020304" pitchFamily="18" charset="0"/>
                <a:cs typeface="Times New Roman" panose="02020603050405020304" pitchFamily="18" charset="0"/>
              </a:rPr>
              <a:t>（</a:t>
            </a:r>
            <a:r>
              <a:rPr lang="en-US" altLang="zh-CN" sz="4000" dirty="0">
                <a:latin typeface="Times New Roman" panose="02020603050405020304" pitchFamily="18" charset="0"/>
                <a:cs typeface="Times New Roman" panose="02020603050405020304" pitchFamily="18" charset="0"/>
              </a:rPr>
              <a:t>5</a:t>
            </a:r>
            <a:r>
              <a:rPr lang="zh-CN" altLang="en-US" sz="4000" dirty="0">
                <a:latin typeface="Times New Roman" panose="02020603050405020304" pitchFamily="18" charset="0"/>
                <a:cs typeface="Times New Roman" panose="02020603050405020304" pitchFamily="18" charset="0"/>
              </a:rPr>
              <a:t>）能判断负圈。</a:t>
            </a:r>
            <a:endParaRPr lang="en-US" altLang="zh-CN" sz="40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000" dirty="0">
                <a:latin typeface="Times New Roman" panose="02020603050405020304" pitchFamily="18" charset="0"/>
                <a:cs typeface="Times New Roman" panose="02020603050405020304" pitchFamily="18" charset="0"/>
              </a:rPr>
              <a:t>负圈：若图中有权值为负的边，某个经过这个负边的环路，所有边长相加的总长度也是负数，这就是负圈。在这个负圈上每绕一圈，总长度就更小，从而陷入在负圈上兜圈子的死循环。</a:t>
            </a:r>
            <a:endParaRPr lang="en-US" altLang="zh-CN" sz="40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000" dirty="0">
                <a:latin typeface="Times New Roman" panose="02020603050405020304" pitchFamily="18" charset="0"/>
                <a:cs typeface="Times New Roman" panose="02020603050405020304" pitchFamily="18" charset="0"/>
              </a:rPr>
              <a:t>Floyd</a:t>
            </a:r>
            <a:r>
              <a:rPr lang="zh-CN" altLang="en-US" sz="4000" dirty="0">
                <a:latin typeface="Times New Roman" panose="02020603050405020304" pitchFamily="18" charset="0"/>
                <a:cs typeface="Times New Roman" panose="02020603050405020304" pitchFamily="18" charset="0"/>
              </a:rPr>
              <a:t>算法很容易判断负圈，只要在算法运行过程出现任意一个</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 &lt; 0</a:t>
            </a:r>
            <a:r>
              <a:rPr lang="zh-CN" altLang="en-US" sz="4000" dirty="0">
                <a:latin typeface="Times New Roman" panose="02020603050405020304" pitchFamily="18" charset="0"/>
                <a:cs typeface="Times New Roman" panose="02020603050405020304" pitchFamily="18" charset="0"/>
              </a:rPr>
              <a:t>就说明有负圈。因为</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是从</a:t>
            </a:r>
            <a:r>
              <a:rPr lang="en-US" altLang="zh-CN" sz="4000" dirty="0" err="1">
                <a:latin typeface="Times New Roman" panose="02020603050405020304" pitchFamily="18" charset="0"/>
                <a:cs typeface="Times New Roman" panose="02020603050405020304" pitchFamily="18" charset="0"/>
              </a:rPr>
              <a:t>i</a:t>
            </a:r>
            <a:r>
              <a:rPr lang="zh-CN" altLang="en-US" sz="4000" dirty="0">
                <a:latin typeface="Times New Roman" panose="02020603050405020304" pitchFamily="18" charset="0"/>
                <a:cs typeface="Times New Roman" panose="02020603050405020304" pitchFamily="18" charset="0"/>
              </a:rPr>
              <a:t>出发，经过其他中转点绕一圈回到自己的最短路径，如果小于零，就存在负圈。</a:t>
            </a:r>
          </a:p>
        </p:txBody>
      </p:sp>
    </p:spTree>
    <p:custDataLst>
      <p:tags r:id="rId1"/>
    </p:custDataLst>
    <p:extLst>
      <p:ext uri="{BB962C8B-B14F-4D97-AF65-F5344CB8AC3E}">
        <p14:creationId xmlns:p14="http://schemas.microsoft.com/office/powerpoint/2010/main" val="36190100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9735"/>
            <a:ext cx="24382730" cy="2010539"/>
            <a:chOff x="1" y="53"/>
            <a:chExt cx="38400" cy="9961"/>
          </a:xfrm>
        </p:grpSpPr>
        <p:sp>
          <p:nvSpPr>
            <p:cNvPr id="69" name="矩形: 圆角 2"/>
            <p:cNvSpPr/>
            <p:nvPr userDrawn="1"/>
          </p:nvSpPr>
          <p:spPr>
            <a:xfrm>
              <a:off x="1" y="53"/>
              <a:ext cx="38400" cy="9961"/>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4727"/>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 蓝桥公园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1121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476376" y="2745831"/>
            <a:ext cx="20684245" cy="953189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小明来到了蓝桥公园。已知公园有</a:t>
            </a:r>
            <a:r>
              <a:rPr lang="en-US" altLang="zh-CN" sz="4400" dirty="0"/>
              <a:t>N</a:t>
            </a:r>
            <a:r>
              <a:rPr lang="zh-CN" altLang="en-US" sz="4400" dirty="0"/>
              <a:t>个景点，景点和景点之间一共有</a:t>
            </a:r>
            <a:r>
              <a:rPr lang="en-US" altLang="zh-CN" sz="4400" dirty="0"/>
              <a:t>M</a:t>
            </a:r>
            <a:r>
              <a:rPr lang="zh-CN" altLang="en-US" sz="4400" dirty="0"/>
              <a:t>条道路。小明有</a:t>
            </a:r>
            <a:r>
              <a:rPr lang="en-US" altLang="zh-CN" sz="4400" dirty="0"/>
              <a:t>Q</a:t>
            </a:r>
            <a:r>
              <a:rPr lang="zh-CN" altLang="en-US" sz="4400" dirty="0"/>
              <a:t>个观景计划，每个计划包含一个起点</a:t>
            </a:r>
            <a:r>
              <a:rPr lang="en-US" altLang="zh-CN" sz="4400" dirty="0" err="1"/>
              <a:t>st</a:t>
            </a:r>
            <a:r>
              <a:rPr lang="en-US" altLang="zh-CN" sz="4400" dirty="0"/>
              <a:t> </a:t>
            </a:r>
            <a:r>
              <a:rPr lang="zh-CN" altLang="en-US" sz="4400" dirty="0"/>
              <a:t>和一个终点</a:t>
            </a:r>
            <a:r>
              <a:rPr lang="en-US" altLang="zh-CN" sz="4400" dirty="0" err="1"/>
              <a:t>ed</a:t>
            </a:r>
            <a:r>
              <a:rPr lang="zh-CN" altLang="en-US" sz="4400" dirty="0"/>
              <a:t>，表示他想从</a:t>
            </a:r>
            <a:r>
              <a:rPr lang="en-US" altLang="zh-CN" sz="4400" dirty="0" err="1"/>
              <a:t>st</a:t>
            </a:r>
            <a:r>
              <a:rPr lang="zh-CN" altLang="en-US" sz="4400" dirty="0"/>
              <a:t>去到</a:t>
            </a:r>
            <a:r>
              <a:rPr lang="en-US" altLang="zh-CN" sz="4400" dirty="0" err="1"/>
              <a:t>ed</a:t>
            </a:r>
            <a:r>
              <a:rPr lang="zh-CN" altLang="en-US" sz="4400" dirty="0"/>
              <a:t>。但是小明的体力有限，对于每个计划他想走最少的路完成，你可以帮帮他吗？</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输入第一行包含三个正整数 </a:t>
            </a:r>
            <a:r>
              <a:rPr lang="en-US" altLang="zh-CN" sz="4400" dirty="0"/>
              <a:t>N,M,Q</a:t>
            </a:r>
            <a:r>
              <a:rPr lang="zh-CN" altLang="en-US" sz="4400" dirty="0"/>
              <a:t>。第</a:t>
            </a:r>
            <a:r>
              <a:rPr lang="en-US" altLang="zh-CN" sz="4400" dirty="0"/>
              <a:t>2</a:t>
            </a:r>
            <a:r>
              <a:rPr lang="zh-CN" altLang="en-US" sz="4400" dirty="0"/>
              <a:t>到</a:t>
            </a:r>
            <a:r>
              <a:rPr lang="en-US" altLang="zh-CN" sz="4400" dirty="0"/>
              <a:t>M+1</a:t>
            </a:r>
            <a:r>
              <a:rPr lang="zh-CN" altLang="en-US" sz="4400" dirty="0"/>
              <a:t>行每行包含三个正整数</a:t>
            </a:r>
            <a:r>
              <a:rPr lang="en-US" altLang="zh-CN" sz="4400" dirty="0" err="1"/>
              <a:t>u,v,w</a:t>
            </a:r>
            <a:r>
              <a:rPr lang="zh-CN" altLang="en-US" sz="4400" dirty="0"/>
              <a:t>，表示 </a:t>
            </a:r>
            <a:r>
              <a:rPr lang="en-US" altLang="zh-CN" sz="4400" dirty="0"/>
              <a:t>u</a:t>
            </a:r>
            <a:r>
              <a:rPr lang="zh-CN" altLang="en-US" sz="4400" dirty="0"/>
              <a:t>、</a:t>
            </a:r>
            <a:r>
              <a:rPr lang="en-US" altLang="zh-CN" sz="4400" dirty="0"/>
              <a:t>v</a:t>
            </a:r>
            <a:r>
              <a:rPr lang="zh-CN" altLang="en-US" sz="4400" dirty="0"/>
              <a:t>之间存在一条距离为</a:t>
            </a:r>
            <a:r>
              <a:rPr lang="en-US" altLang="zh-CN" sz="4400" dirty="0"/>
              <a:t>w</a:t>
            </a:r>
            <a:r>
              <a:rPr lang="zh-CN" altLang="en-US" sz="4400" dirty="0"/>
              <a:t>的路。第</a:t>
            </a:r>
            <a:r>
              <a:rPr lang="en-US" altLang="zh-CN" sz="4400" dirty="0"/>
              <a:t>M+2</a:t>
            </a:r>
            <a:r>
              <a:rPr lang="zh-CN" altLang="en-US" sz="4400" dirty="0"/>
              <a:t>到</a:t>
            </a:r>
            <a:r>
              <a:rPr lang="en-US" altLang="zh-CN" sz="4400" dirty="0"/>
              <a:t>M+Q−1</a:t>
            </a:r>
            <a:r>
              <a:rPr lang="zh-CN" altLang="en-US" sz="4400" dirty="0"/>
              <a:t>行每行包含两个正整数</a:t>
            </a:r>
            <a:r>
              <a:rPr lang="en-US" altLang="zh-CN" sz="4400" dirty="0" err="1"/>
              <a:t>st,ed</a:t>
            </a:r>
            <a:r>
              <a:rPr lang="zh-CN" altLang="en-US" sz="4400" dirty="0"/>
              <a:t>，其含义如题所述。</a:t>
            </a:r>
          </a:p>
          <a:p>
            <a:pPr marL="0" indent="0">
              <a:lnSpc>
                <a:spcPct val="150000"/>
              </a:lnSpc>
              <a:spcBef>
                <a:spcPts val="0"/>
              </a:spcBef>
              <a:buNone/>
            </a:pPr>
            <a:r>
              <a:rPr lang="en-US" altLang="zh-CN" sz="4400" dirty="0"/>
              <a:t>1≤N≤400</a:t>
            </a:r>
            <a:r>
              <a:rPr lang="zh-CN" altLang="en-US" sz="4400" dirty="0"/>
              <a:t>，</a:t>
            </a:r>
            <a:r>
              <a:rPr lang="en-US" altLang="zh-CN" sz="4400" dirty="0"/>
              <a:t>1≤M≤N×(N−1)/2</a:t>
            </a:r>
            <a:r>
              <a:rPr lang="zh-CN" altLang="en-US" sz="4400" dirty="0"/>
              <a:t>，</a:t>
            </a:r>
            <a:r>
              <a:rPr lang="en-US" altLang="zh-CN" sz="4400" dirty="0"/>
              <a:t>Q≤10</a:t>
            </a:r>
            <a:r>
              <a:rPr lang="en-US" altLang="zh-CN" sz="4400" baseline="30000" dirty="0"/>
              <a:t>3</a:t>
            </a:r>
            <a:r>
              <a:rPr lang="zh-CN" altLang="en-US" sz="4400" dirty="0"/>
              <a:t>，</a:t>
            </a:r>
            <a:r>
              <a:rPr lang="en-US" altLang="zh-CN" sz="4400" dirty="0"/>
              <a:t>1≤u,v,st,ed≤n</a:t>
            </a:r>
            <a:r>
              <a:rPr lang="zh-CN" altLang="en-US" sz="4400" dirty="0"/>
              <a:t>，</a:t>
            </a:r>
            <a:r>
              <a:rPr lang="en-US" altLang="zh-CN" sz="4400" dirty="0"/>
              <a:t>1≤w≤10</a:t>
            </a:r>
            <a:r>
              <a:rPr lang="en-US" altLang="zh-CN" sz="4400" baseline="30000" dirty="0"/>
              <a:t>9</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输出共</a:t>
            </a:r>
            <a:r>
              <a:rPr lang="en-US" altLang="zh-CN" sz="4400" dirty="0"/>
              <a:t>Q</a:t>
            </a:r>
            <a:r>
              <a:rPr lang="zh-CN" altLang="en-US" sz="4400" dirty="0"/>
              <a:t>行，对应输入数据中的查询。若无法从</a:t>
            </a:r>
            <a:r>
              <a:rPr lang="en-US" altLang="zh-CN" sz="4400" dirty="0" err="1"/>
              <a:t>st</a:t>
            </a:r>
            <a:r>
              <a:rPr lang="zh-CN" altLang="en-US" sz="4400" dirty="0"/>
              <a:t>到达</a:t>
            </a:r>
            <a:r>
              <a:rPr lang="en-US" altLang="zh-CN" sz="4400" dirty="0" err="1"/>
              <a:t>ed</a:t>
            </a:r>
            <a:r>
              <a:rPr lang="zh-CN" altLang="en-US" sz="4400" dirty="0"/>
              <a:t>则输出−</a:t>
            </a:r>
            <a:r>
              <a:rPr lang="en-US" altLang="zh-CN" sz="4400" dirty="0"/>
              <a:t>1</a:t>
            </a:r>
            <a:r>
              <a:rPr lang="zh-CN" altLang="en-US" sz="4400" dirty="0"/>
              <a:t>。</a:t>
            </a:r>
          </a:p>
        </p:txBody>
      </p:sp>
    </p:spTree>
    <p:custDataLst>
      <p:tags r:id="rId1"/>
    </p:custDataLst>
    <p:extLst>
      <p:ext uri="{BB962C8B-B14F-4D97-AF65-F5344CB8AC3E}">
        <p14:creationId xmlns:p14="http://schemas.microsoft.com/office/powerpoint/2010/main" val="973039223"/>
      </p:ext>
    </p:extLst>
  </p:cSld>
  <p:clrMapOvr>
    <a:masterClrMapping/>
  </p:clrMapOvr>
  <p:transition spd="slow" advClick="0" advTm="1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42876" y="2973911"/>
            <a:ext cx="479780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3600" dirty="0">
                <a:latin typeface="Times New Roman" panose="02020603050405020304" pitchFamily="18" charset="0"/>
                <a:cs typeface="Times New Roman" panose="02020603050405020304" pitchFamily="18" charset="0"/>
              </a:rPr>
              <a:t>边</a:t>
            </a:r>
            <a:r>
              <a:rPr lang="en-US" altLang="zh-CN" sz="3600" dirty="0">
                <a:latin typeface="Times New Roman" panose="02020603050405020304" pitchFamily="18" charset="0"/>
                <a:cs typeface="Times New Roman" panose="02020603050405020304" pitchFamily="18" charset="0"/>
              </a:rPr>
              <a:t>1 ≤ M ≤ N×(N−1)/2</a:t>
            </a:r>
            <a:r>
              <a:rPr lang="zh-CN" altLang="en-US" sz="3600" dirty="0">
                <a:latin typeface="Times New Roman" panose="02020603050405020304" pitchFamily="18" charset="0"/>
                <a:cs typeface="Times New Roman" panose="02020603050405020304" pitchFamily="18" charset="0"/>
              </a:rPr>
              <a:t>，稠密图。</a:t>
            </a:r>
            <a:endParaRPr lang="en-US" altLang="zh-CN" sz="36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sz="36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3600" dirty="0">
                <a:latin typeface="Times New Roman" panose="02020603050405020304" pitchFamily="18" charset="0"/>
                <a:cs typeface="Times New Roman" panose="02020603050405020304" pitchFamily="18" charset="0"/>
              </a:rPr>
              <a:t>当</a:t>
            </a:r>
            <a:r>
              <a:rPr lang="en-US" altLang="zh-CN" sz="3600" dirty="0">
                <a:latin typeface="Times New Roman" panose="02020603050405020304" pitchFamily="18" charset="0"/>
                <a:cs typeface="Times New Roman" panose="02020603050405020304" pitchFamily="18" charset="0"/>
              </a:rPr>
              <a:t>M = N×(N−1)/2</a:t>
            </a:r>
            <a:r>
              <a:rPr lang="zh-CN" altLang="en-US" sz="3600" dirty="0">
                <a:latin typeface="Times New Roman" panose="02020603050405020304" pitchFamily="18" charset="0"/>
                <a:cs typeface="Times New Roman" panose="02020603050405020304" pitchFamily="18" charset="0"/>
              </a:rPr>
              <a:t>时，任意两个点之间都有边。</a:t>
            </a:r>
          </a:p>
        </p:txBody>
      </p:sp>
      <p:pic>
        <p:nvPicPr>
          <p:cNvPr id="9" name="图片 8"/>
          <p:cNvPicPr/>
          <p:nvPr/>
        </p:nvPicPr>
        <p:blipFill>
          <a:blip r:embed="rId5">
            <a:lum bright="34000" contrast="-8000"/>
          </a:blip>
          <a:srcRect l="20046" t="6270" r="19548" b="5808"/>
          <a:stretch>
            <a:fillRect/>
          </a:stretch>
        </p:blipFill>
        <p:spPr>
          <a:xfrm rot="5400000">
            <a:off x="7441846" y="-2289272"/>
            <a:ext cx="14441717" cy="187009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95371" y="737239"/>
            <a:ext cx="16701659" cy="12280285"/>
          </a:xfrm>
          <a:prstGeom prst="rect">
            <a:avLst/>
          </a:prstGeom>
          <a:noFill/>
          <a:ln>
            <a:noFill/>
          </a:ln>
        </p:spPr>
        <p:txBody>
          <a:bodyPr wrap="square" rtlCol="0">
            <a:spAutoFit/>
          </a:bodyPr>
          <a:lstStyle/>
          <a:p>
            <a:pPr algn="l"/>
            <a:r>
              <a:rPr lang="en-US" altLang="zh-CN" sz="2400" dirty="0">
                <a:solidFill>
                  <a:schemeClr val="tx1"/>
                </a:solidFill>
                <a:latin typeface="宋体" panose="02010600030101010101" pitchFamily="2" charset="-122"/>
                <a:ea typeface="宋体" panose="02010600030101010101" pitchFamily="2" charset="-122"/>
              </a:rPr>
              <a:t>#include &lt;bits/</a:t>
            </a:r>
            <a:r>
              <a:rPr lang="en-US" altLang="zh-CN" sz="2400" dirty="0" err="1">
                <a:solidFill>
                  <a:schemeClr val="tx1"/>
                </a:solidFill>
                <a:latin typeface="宋体" panose="02010600030101010101" pitchFamily="2" charset="-122"/>
                <a:ea typeface="宋体" panose="02010600030101010101" pitchFamily="2" charset="-122"/>
              </a:rPr>
              <a:t>stdc</a:t>
            </a:r>
            <a:r>
              <a:rPr lang="en-US" altLang="zh-CN" sz="2400" dirty="0">
                <a:solidFill>
                  <a:schemeClr val="tx1"/>
                </a:solidFill>
                <a:latin typeface="宋体" panose="02010600030101010101" pitchFamily="2" charset="-122"/>
                <a:ea typeface="宋体" panose="02010600030101010101" pitchFamily="2" charset="-122"/>
              </a:rPr>
              <a:t>++.h&gt;</a:t>
            </a:r>
          </a:p>
          <a:p>
            <a:pPr algn="l"/>
            <a:r>
              <a:rPr lang="en-US" altLang="zh-CN" sz="2400" dirty="0">
                <a:solidFill>
                  <a:schemeClr val="tx1"/>
                </a:solidFill>
                <a:latin typeface="宋体" panose="02010600030101010101" pitchFamily="2" charset="-122"/>
                <a:ea typeface="宋体" panose="02010600030101010101" pitchFamily="2" charset="-122"/>
              </a:rPr>
              <a:t>using namespace </a:t>
            </a:r>
            <a:r>
              <a:rPr lang="en-US" altLang="zh-CN" sz="2400" dirty="0" err="1">
                <a:solidFill>
                  <a:schemeClr val="tx1"/>
                </a:solidFill>
                <a:latin typeface="宋体" panose="02010600030101010101" pitchFamily="2" charset="-122"/>
                <a:ea typeface="宋体" panose="02010600030101010101" pitchFamily="2" charset="-122"/>
              </a:rPr>
              <a:t>std</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err="1">
                <a:solidFill>
                  <a:schemeClr val="tx1"/>
                </a:solidFill>
                <a:latin typeface="宋体" panose="02010600030101010101" pitchFamily="2" charset="-122"/>
                <a:ea typeface="宋体" panose="02010600030101010101" pitchFamily="2" charset="-122"/>
              </a:rPr>
              <a:t>const</a:t>
            </a:r>
            <a:r>
              <a:rPr lang="en-US" altLang="zh-CN" sz="2400" dirty="0">
                <a:solidFill>
                  <a:schemeClr val="tx1"/>
                </a:solidFill>
                <a:latin typeface="宋体" panose="02010600030101010101" pitchFamily="2" charset="-122"/>
                <a:ea typeface="宋体" panose="02010600030101010101" pitchFamily="2" charset="-122"/>
              </a:rPr>
              <a:t> long </a:t>
            </a:r>
            <a:r>
              <a:rPr lang="en-US" altLang="zh-CN" sz="2400" dirty="0" err="1">
                <a:solidFill>
                  <a:schemeClr val="tx1"/>
                </a:solidFill>
                <a:latin typeface="宋体" panose="02010600030101010101" pitchFamily="2" charset="-122"/>
                <a:ea typeface="宋体" panose="02010600030101010101" pitchFamily="2" charset="-122"/>
              </a:rPr>
              <a:t>long</a:t>
            </a:r>
            <a:r>
              <a:rPr lang="en-US" altLang="zh-CN" sz="2400" dirty="0">
                <a:solidFill>
                  <a:schemeClr val="tx1"/>
                </a:solidFill>
                <a:latin typeface="宋体" panose="02010600030101010101" pitchFamily="2" charset="-122"/>
                <a:ea typeface="宋体" panose="02010600030101010101" pitchFamily="2" charset="-122"/>
              </a:rPr>
              <a:t> INF = 0x3f3f3f3f3f3f3f3fLL;  //</a:t>
            </a:r>
            <a:r>
              <a:rPr lang="zh-CN" altLang="en-US" sz="2400" dirty="0">
                <a:solidFill>
                  <a:schemeClr val="tx1"/>
                </a:solidFill>
                <a:latin typeface="宋体" panose="02010600030101010101" pitchFamily="2" charset="-122"/>
                <a:ea typeface="宋体" panose="02010600030101010101" pitchFamily="2" charset="-122"/>
              </a:rPr>
              <a:t>这样定义</a:t>
            </a:r>
            <a:r>
              <a:rPr lang="en-US" altLang="zh-CN" sz="2400" dirty="0">
                <a:solidFill>
                  <a:schemeClr val="tx1"/>
                </a:solidFill>
                <a:latin typeface="宋体" panose="02010600030101010101" pitchFamily="2" charset="-122"/>
                <a:ea typeface="宋体" panose="02010600030101010101" pitchFamily="2" charset="-122"/>
              </a:rPr>
              <a:t>INF</a:t>
            </a:r>
            <a:r>
              <a:rPr lang="zh-CN" altLang="en-US" sz="2400" dirty="0">
                <a:solidFill>
                  <a:schemeClr val="tx1"/>
                </a:solidFill>
                <a:latin typeface="宋体" panose="02010600030101010101" pitchFamily="2" charset="-122"/>
                <a:ea typeface="宋体" panose="02010600030101010101" pitchFamily="2" charset="-122"/>
              </a:rPr>
              <a:t>的好处是</a:t>
            </a:r>
            <a:r>
              <a:rPr lang="en-US" altLang="zh-CN" sz="2400" dirty="0">
                <a:solidFill>
                  <a:schemeClr val="tx1"/>
                </a:solidFill>
                <a:latin typeface="宋体" panose="02010600030101010101" pitchFamily="2" charset="-122"/>
                <a:ea typeface="宋体" panose="02010600030101010101" pitchFamily="2" charset="-122"/>
              </a:rPr>
              <a:t>: INF &lt;= </a:t>
            </a:r>
            <a:r>
              <a:rPr lang="en-US" altLang="zh-CN" sz="2400" dirty="0" err="1">
                <a:solidFill>
                  <a:schemeClr val="tx1"/>
                </a:solidFill>
                <a:latin typeface="宋体" panose="02010600030101010101" pitchFamily="2" charset="-122"/>
                <a:ea typeface="宋体" panose="02010600030101010101" pitchFamily="2" charset="-122"/>
              </a:rPr>
              <a:t>INF+x</a:t>
            </a:r>
            <a:endParaRPr lang="en-US" altLang="zh-CN" sz="2400" dirty="0">
              <a:solidFill>
                <a:schemeClr val="tx1"/>
              </a:solidFill>
              <a:latin typeface="宋体" panose="02010600030101010101" pitchFamily="2" charset="-122"/>
              <a:ea typeface="宋体" panose="02010600030101010101" pitchFamily="2" charset="-122"/>
            </a:endParaRPr>
          </a:p>
          <a:p>
            <a:pPr algn="l"/>
            <a:r>
              <a:rPr lang="en-US" altLang="zh-CN" sz="2400" dirty="0" err="1">
                <a:solidFill>
                  <a:schemeClr val="tx1"/>
                </a:solidFill>
                <a:latin typeface="宋体" panose="02010600030101010101" pitchFamily="2" charset="-122"/>
                <a:ea typeface="宋体" panose="02010600030101010101" pitchFamily="2" charset="-122"/>
              </a:rPr>
              <a:t>const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N = 405;</a:t>
            </a:r>
          </a:p>
          <a:p>
            <a:pPr algn="l"/>
            <a:r>
              <a:rPr lang="en-US" altLang="zh-CN" sz="2400" dirty="0">
                <a:solidFill>
                  <a:schemeClr val="tx1"/>
                </a:solidFill>
                <a:latin typeface="宋体" panose="02010600030101010101" pitchFamily="2" charset="-122"/>
                <a:ea typeface="宋体" panose="02010600030101010101" pitchFamily="2" charset="-122"/>
              </a:rPr>
              <a:t>long </a:t>
            </a:r>
            <a:r>
              <a:rPr lang="en-US" altLang="zh-CN" sz="2400" dirty="0" err="1">
                <a:solidFill>
                  <a:schemeClr val="tx1"/>
                </a:solidFill>
                <a:latin typeface="宋体" panose="02010600030101010101" pitchFamily="2" charset="-122"/>
                <a:ea typeface="宋体" panose="02010600030101010101" pitchFamily="2" charset="-122"/>
              </a:rPr>
              <a:t>long</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[N][N];</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n,m,q</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void input(){</a:t>
            </a:r>
          </a:p>
          <a:p>
            <a:pPr algn="l"/>
            <a:r>
              <a:rPr lang="en-US" altLang="zh-CN" sz="2400" dirty="0" smtClean="0">
                <a:solidFill>
                  <a:schemeClr val="tx1"/>
                </a:solidFill>
                <a:latin typeface="宋体" panose="02010600030101010101" pitchFamily="2" charset="-122"/>
                <a:ea typeface="宋体" panose="02010600030101010101" pitchFamily="2" charset="-122"/>
              </a:rPr>
              <a:t>    </a:t>
            </a:r>
            <a:r>
              <a:rPr lang="en-US" altLang="zh-CN" sz="2400" dirty="0" err="1" smtClean="0">
                <a:solidFill>
                  <a:schemeClr val="tx1"/>
                </a:solidFill>
                <a:latin typeface="宋体" panose="02010600030101010101" pitchFamily="2" charset="-122"/>
                <a:ea typeface="宋体" panose="02010600030101010101" pitchFamily="2" charset="-122"/>
              </a:rPr>
              <a:t>memset</a:t>
            </a:r>
            <a:r>
              <a:rPr lang="en-US" altLang="zh-CN" sz="2400" dirty="0" smtClean="0">
                <a:solidFill>
                  <a:schemeClr val="tx1"/>
                </a:solidFill>
                <a:latin typeface="宋体" panose="02010600030101010101" pitchFamily="2" charset="-122"/>
                <a:ea typeface="宋体" panose="02010600030101010101" pitchFamily="2" charset="-122"/>
              </a:rPr>
              <a:t>(dp,0x3f,sizeof(</a:t>
            </a:r>
            <a:r>
              <a:rPr lang="en-US" altLang="zh-CN" sz="2400" dirty="0" err="1" smtClean="0">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初始化</a:t>
            </a:r>
            <a:endParaRPr lang="zh-CN" altLang="en-US" sz="2400" dirty="0">
              <a:solidFill>
                <a:schemeClr val="tx1"/>
              </a:solidFill>
              <a:latin typeface="宋体" panose="02010600030101010101" pitchFamily="2" charset="-122"/>
              <a:ea typeface="宋体" panose="02010600030101010101" pitchFamily="2" charset="-122"/>
            </a:endParaRPr>
          </a:p>
          <a:p>
            <a:pPr algn="l"/>
            <a:r>
              <a:rPr lang="zh-CN" altLang="en-US" sz="2400" dirty="0">
                <a:solidFill>
                  <a:schemeClr val="tx1"/>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for(</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 = 1;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 &lt;= m;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u,v;long</a:t>
            </a:r>
            <a:r>
              <a:rPr lang="en-US" altLang="zh-CN" sz="2400" dirty="0">
                <a:solidFill>
                  <a:schemeClr val="tx1"/>
                </a:solidFill>
                <a:latin typeface="宋体" panose="02010600030101010101" pitchFamily="2" charset="-122"/>
                <a:ea typeface="宋体" panose="02010600030101010101" pitchFamily="2" charset="-122"/>
              </a:rPr>
              <a:t> long w;</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cin</a:t>
            </a:r>
            <a:r>
              <a:rPr lang="en-US" altLang="zh-CN" sz="2400" dirty="0">
                <a:solidFill>
                  <a:schemeClr val="tx1"/>
                </a:solidFill>
                <a:latin typeface="宋体" panose="02010600030101010101" pitchFamily="2" charset="-122"/>
                <a:ea typeface="宋体" panose="02010600030101010101" pitchFamily="2" charset="-122"/>
              </a:rPr>
              <a:t> &gt;&gt; u &gt;&gt; v &gt;&gt; w;</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[u][v]=</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[v][u] = min(</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[u][v] , w);   //</a:t>
            </a:r>
            <a:r>
              <a:rPr lang="zh-CN" altLang="en-US" sz="2400" dirty="0">
                <a:solidFill>
                  <a:schemeClr val="tx1"/>
                </a:solidFill>
                <a:latin typeface="宋体" panose="02010600030101010101" pitchFamily="2" charset="-122"/>
                <a:ea typeface="宋体" panose="02010600030101010101" pitchFamily="2" charset="-122"/>
              </a:rPr>
              <a:t>防止有重边</a:t>
            </a:r>
          </a:p>
          <a:p>
            <a:pPr algn="l"/>
            <a:r>
              <a:rPr lang="zh-CN" altLang="en-US" sz="2400" dirty="0">
                <a:solidFill>
                  <a:schemeClr val="tx1"/>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void </a:t>
            </a:r>
            <a:r>
              <a:rPr lang="en-US" altLang="zh-CN" sz="2400" dirty="0" err="1">
                <a:solidFill>
                  <a:schemeClr val="tx1"/>
                </a:solidFill>
                <a:latin typeface="宋体" panose="02010600030101010101" pitchFamily="2" charset="-122"/>
                <a:ea typeface="宋体" panose="02010600030101010101" pitchFamily="2" charset="-122"/>
              </a:rPr>
              <a:t>floyd</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for(</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k = 1; k &lt;= n; k++)</a:t>
            </a:r>
          </a:p>
          <a:p>
            <a:pPr algn="l"/>
            <a:r>
              <a:rPr lang="en-US" altLang="zh-CN" sz="2400" dirty="0">
                <a:solidFill>
                  <a:schemeClr val="tx1"/>
                </a:solidFill>
                <a:latin typeface="宋体" panose="02010600030101010101" pitchFamily="2" charset="-122"/>
                <a:ea typeface="宋体" panose="02010600030101010101" pitchFamily="2" charset="-122"/>
              </a:rPr>
              <a:t>        for(</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 = 1;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 &lt;= n;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for(</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j = 1; j &lt;= n; </a:t>
            </a:r>
            <a:r>
              <a:rPr lang="en-US" altLang="zh-CN" sz="2400" dirty="0" err="1">
                <a:solidFill>
                  <a:schemeClr val="tx1"/>
                </a:solidFill>
                <a:latin typeface="宋体" panose="02010600030101010101" pitchFamily="2" charset="-122"/>
                <a:ea typeface="宋体" panose="02010600030101010101" pitchFamily="2" charset="-122"/>
              </a:rPr>
              <a:t>j++</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][j] = min(</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][j] , </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][k] + </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[k][j]);</a:t>
            </a:r>
          </a:p>
          <a:p>
            <a:pPr algn="l"/>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void output(){    </a:t>
            </a:r>
          </a:p>
          <a:p>
            <a:pPr algn="l"/>
            <a:r>
              <a:rPr lang="en-US" altLang="zh-CN" sz="2400" dirty="0">
                <a:solidFill>
                  <a:schemeClr val="tx1"/>
                </a:solidFill>
                <a:latin typeface="宋体" panose="02010600030101010101" pitchFamily="2" charset="-122"/>
                <a:ea typeface="宋体" panose="02010600030101010101" pitchFamily="2" charset="-122"/>
              </a:rPr>
              <a:t>    while(q--){</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s, t; </a:t>
            </a:r>
            <a:r>
              <a:rPr lang="en-US" altLang="zh-CN" sz="2400" dirty="0" err="1">
                <a:solidFill>
                  <a:schemeClr val="tx1"/>
                </a:solidFill>
                <a:latin typeface="宋体" panose="02010600030101010101" pitchFamily="2" charset="-122"/>
                <a:ea typeface="宋体" panose="02010600030101010101" pitchFamily="2" charset="-122"/>
              </a:rPr>
              <a:t>cin</a:t>
            </a:r>
            <a:r>
              <a:rPr lang="en-US" altLang="zh-CN" sz="2400" dirty="0">
                <a:solidFill>
                  <a:schemeClr val="tx1"/>
                </a:solidFill>
                <a:latin typeface="宋体" panose="02010600030101010101" pitchFamily="2" charset="-122"/>
                <a:ea typeface="宋体" panose="02010600030101010101" pitchFamily="2" charset="-122"/>
              </a:rPr>
              <a:t> &gt;&gt; s &gt;&gt;t;</a:t>
            </a:r>
          </a:p>
          <a:p>
            <a:pPr algn="l"/>
            <a:r>
              <a:rPr lang="en-US" altLang="zh-CN" sz="2400" dirty="0">
                <a:solidFill>
                  <a:schemeClr val="tx1"/>
                </a:solidFill>
                <a:latin typeface="宋体" panose="02010600030101010101" pitchFamily="2" charset="-122"/>
                <a:ea typeface="宋体" panose="02010600030101010101" pitchFamily="2" charset="-122"/>
              </a:rPr>
              <a:t>        if(</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[s][t]==INF) </a:t>
            </a:r>
            <a:r>
              <a:rPr lang="en-US" altLang="zh-CN" sz="2400" dirty="0" err="1">
                <a:solidFill>
                  <a:schemeClr val="tx1"/>
                </a:solidFill>
                <a:latin typeface="宋体" panose="02010600030101010101" pitchFamily="2" charset="-122"/>
                <a:ea typeface="宋体" panose="02010600030101010101" pitchFamily="2" charset="-122"/>
              </a:rPr>
              <a:t>cout</a:t>
            </a:r>
            <a:r>
              <a:rPr lang="en-US" altLang="zh-CN" sz="2400" dirty="0">
                <a:solidFill>
                  <a:schemeClr val="tx1"/>
                </a:solidFill>
                <a:latin typeface="宋体" panose="02010600030101010101" pitchFamily="2" charset="-122"/>
                <a:ea typeface="宋体" panose="02010600030101010101" pitchFamily="2" charset="-122"/>
              </a:rPr>
              <a:t> &lt;&lt; "-1" &lt;&lt;</a:t>
            </a:r>
            <a:r>
              <a:rPr lang="en-US" altLang="zh-CN" sz="2400" dirty="0" err="1">
                <a:solidFill>
                  <a:schemeClr val="tx1"/>
                </a:solidFill>
                <a:latin typeface="宋体" panose="02010600030101010101" pitchFamily="2" charset="-122"/>
                <a:ea typeface="宋体" panose="02010600030101010101" pitchFamily="2" charset="-122"/>
              </a:rPr>
              <a:t>endl</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else if(s==t) </a:t>
            </a:r>
            <a:r>
              <a:rPr lang="en-US" altLang="zh-CN" sz="2400" dirty="0" err="1">
                <a:solidFill>
                  <a:schemeClr val="tx1"/>
                </a:solidFill>
                <a:latin typeface="宋体" panose="02010600030101010101" pitchFamily="2" charset="-122"/>
                <a:ea typeface="宋体" panose="02010600030101010101" pitchFamily="2" charset="-122"/>
              </a:rPr>
              <a:t>cout</a:t>
            </a:r>
            <a:r>
              <a:rPr lang="en-US" altLang="zh-CN" sz="2400" dirty="0">
                <a:solidFill>
                  <a:schemeClr val="tx1"/>
                </a:solidFill>
                <a:latin typeface="宋体" panose="02010600030101010101" pitchFamily="2" charset="-122"/>
                <a:ea typeface="宋体" panose="02010600030101010101" pitchFamily="2" charset="-122"/>
              </a:rPr>
              <a:t> &lt;&lt; "0" &lt;&lt;</a:t>
            </a:r>
            <a:r>
              <a:rPr lang="en-US" altLang="zh-CN" sz="2400" dirty="0" err="1">
                <a:solidFill>
                  <a:schemeClr val="tx1"/>
                </a:solidFill>
                <a:latin typeface="宋体" panose="02010600030101010101" pitchFamily="2" charset="-122"/>
                <a:ea typeface="宋体" panose="02010600030101010101" pitchFamily="2" charset="-122"/>
              </a:rPr>
              <a:t>endl</a:t>
            </a: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如果不这样，</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不等于</a:t>
            </a:r>
            <a:r>
              <a:rPr lang="en-US" altLang="zh-CN" sz="2400" dirty="0">
                <a:solidFill>
                  <a:schemeClr val="tx1"/>
                </a:solidFill>
                <a:latin typeface="宋体" panose="02010600030101010101" pitchFamily="2" charset="-122"/>
                <a:ea typeface="宋体" panose="02010600030101010101" pitchFamily="2" charset="-122"/>
              </a:rPr>
              <a:t>0</a:t>
            </a:r>
          </a:p>
          <a:p>
            <a:pPr algn="l"/>
            <a:r>
              <a:rPr lang="en-US" altLang="zh-CN" sz="2400" dirty="0">
                <a:solidFill>
                  <a:schemeClr val="tx1"/>
                </a:solidFill>
                <a:latin typeface="宋体" panose="02010600030101010101" pitchFamily="2" charset="-122"/>
                <a:ea typeface="宋体" panose="02010600030101010101" pitchFamily="2" charset="-122"/>
              </a:rPr>
              <a:t>        else          </a:t>
            </a:r>
            <a:r>
              <a:rPr lang="en-US" altLang="zh-CN" sz="2400" dirty="0" err="1">
                <a:solidFill>
                  <a:schemeClr val="tx1"/>
                </a:solidFill>
                <a:latin typeface="宋体" panose="02010600030101010101" pitchFamily="2" charset="-122"/>
                <a:ea typeface="宋体" panose="02010600030101010101" pitchFamily="2" charset="-122"/>
              </a:rPr>
              <a:t>cout</a:t>
            </a:r>
            <a:r>
              <a:rPr lang="en-US" altLang="zh-CN" sz="2400" dirty="0">
                <a:solidFill>
                  <a:schemeClr val="tx1"/>
                </a:solidFill>
                <a:latin typeface="宋体" panose="02010600030101010101" pitchFamily="2" charset="-122"/>
                <a:ea typeface="宋体" panose="02010600030101010101" pitchFamily="2" charset="-122"/>
              </a:rPr>
              <a:t> &lt;&lt;</a:t>
            </a:r>
            <a:r>
              <a:rPr lang="en-US" altLang="zh-CN" sz="2400" dirty="0" err="1">
                <a:solidFill>
                  <a:schemeClr val="tx1"/>
                </a:solidFill>
                <a:latin typeface="宋体" panose="02010600030101010101" pitchFamily="2" charset="-122"/>
                <a:ea typeface="宋体" panose="02010600030101010101" pitchFamily="2" charset="-122"/>
              </a:rPr>
              <a:t>dp</a:t>
            </a:r>
            <a:r>
              <a:rPr lang="en-US" altLang="zh-CN" sz="2400" dirty="0">
                <a:solidFill>
                  <a:schemeClr val="tx1"/>
                </a:solidFill>
                <a:latin typeface="宋体" panose="02010600030101010101" pitchFamily="2" charset="-122"/>
                <a:ea typeface="宋体" panose="02010600030101010101" pitchFamily="2" charset="-122"/>
              </a:rPr>
              <a:t>[s][t]&lt;&lt;</a:t>
            </a:r>
            <a:r>
              <a:rPr lang="en-US" altLang="zh-CN" sz="2400" dirty="0" err="1">
                <a:solidFill>
                  <a:schemeClr val="tx1"/>
                </a:solidFill>
                <a:latin typeface="宋体" panose="02010600030101010101" pitchFamily="2" charset="-122"/>
                <a:ea typeface="宋体" panose="02010600030101010101" pitchFamily="2" charset="-122"/>
              </a:rPr>
              <a:t>endl</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    }</a:t>
            </a:r>
          </a:p>
          <a:p>
            <a:pPr algn="l"/>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main(){</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cin</a:t>
            </a:r>
            <a:r>
              <a:rPr lang="en-US" altLang="zh-CN" sz="2400" dirty="0">
                <a:solidFill>
                  <a:schemeClr val="tx1"/>
                </a:solidFill>
                <a:latin typeface="宋体" panose="02010600030101010101" pitchFamily="2" charset="-122"/>
                <a:ea typeface="宋体" panose="02010600030101010101" pitchFamily="2" charset="-122"/>
              </a:rPr>
              <a:t> &gt;&gt; n&gt;&gt; m &gt;&gt; q;</a:t>
            </a:r>
          </a:p>
          <a:p>
            <a:pPr algn="l"/>
            <a:r>
              <a:rPr lang="en-US" altLang="zh-CN" sz="2400" dirty="0">
                <a:solidFill>
                  <a:schemeClr val="tx1"/>
                </a:solidFill>
                <a:latin typeface="宋体" panose="02010600030101010101" pitchFamily="2" charset="-122"/>
                <a:ea typeface="宋体" panose="02010600030101010101" pitchFamily="2" charset="-122"/>
              </a:rPr>
              <a:t>    input();     </a:t>
            </a:r>
            <a:r>
              <a:rPr lang="en-US" altLang="zh-CN" sz="2400" dirty="0" err="1">
                <a:solidFill>
                  <a:schemeClr val="tx1"/>
                </a:solidFill>
                <a:latin typeface="宋体" panose="02010600030101010101" pitchFamily="2" charset="-122"/>
                <a:ea typeface="宋体" panose="02010600030101010101" pitchFamily="2" charset="-122"/>
              </a:rPr>
              <a:t>floyd</a:t>
            </a:r>
            <a:r>
              <a:rPr lang="en-US" altLang="zh-CN" sz="2400" dirty="0">
                <a:solidFill>
                  <a:schemeClr val="tx1"/>
                </a:solidFill>
                <a:latin typeface="宋体" panose="02010600030101010101" pitchFamily="2" charset="-122"/>
                <a:ea typeface="宋体" panose="02010600030101010101" pitchFamily="2" charset="-122"/>
              </a:rPr>
              <a:t>();    output();</a:t>
            </a:r>
          </a:p>
          <a:p>
            <a:pPr algn="l"/>
            <a:r>
              <a:rPr lang="en-US" altLang="zh-CN" sz="2400" dirty="0">
                <a:solidFill>
                  <a:schemeClr val="tx1"/>
                </a:solidFill>
                <a:latin typeface="宋体" panose="02010600030101010101" pitchFamily="2" charset="-122"/>
                <a:ea typeface="宋体" panose="02010600030101010101" pitchFamily="2" charset="-122"/>
              </a:rPr>
              <a:t>    return 0;</a:t>
            </a:r>
          </a:p>
          <a:p>
            <a:pPr algn="l"/>
            <a:r>
              <a:rPr lang="en-US" altLang="zh-CN" sz="2400" dirty="0">
                <a:solidFill>
                  <a:schemeClr val="tx1"/>
                </a:solidFill>
                <a:latin typeface="宋体" panose="02010600030101010101" pitchFamily="2" charset="-122"/>
                <a:ea typeface="宋体" panose="02010600030101010101" pitchFamily="2" charset="-122"/>
              </a:rPr>
              <a:t>}</a:t>
            </a:r>
            <a:endParaRPr lang="en-US" altLang="zh-CN" sz="115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00416865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10.5 </a:t>
              </a:r>
              <a:r>
                <a:rPr lang="en-US" altLang="zh-CN" sz="5600" b="1" spc="600" dirty="0" err="1" smtClean="0">
                  <a:solidFill>
                    <a:schemeClr val="bg1"/>
                  </a:solidFill>
                  <a:latin typeface="宋体" panose="02010600030101010101" pitchFamily="2" charset="-122"/>
                  <a:ea typeface="宋体" panose="02010600030101010101" pitchFamily="2" charset="-122"/>
                </a:rPr>
                <a:t>Dijkstra</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06467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Dijkstra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：单源最短路径问题。</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优点：非常高效而且稳定。</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缺点：只能处理不含有负权边的图。</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思路：贪心思想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优先队列。</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131624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算法思想</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29046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在图中所有的边上，排满多米诺骨牌。</a:t>
            </a:r>
          </a:p>
          <a:p>
            <a:pPr>
              <a:lnSpc>
                <a:spcPct val="150000"/>
              </a:lnSpc>
              <a:spcBef>
                <a:spcPts val="0"/>
              </a:spcBef>
            </a:pPr>
            <a:r>
              <a:rPr lang="zh-CN" altLang="en-US" sz="4800" dirty="0">
                <a:latin typeface="宋体" panose="02010600030101010101" pitchFamily="2" charset="-122"/>
                <a:ea typeface="宋体" panose="02010600030101010101" pitchFamily="2" charset="-122"/>
              </a:rPr>
              <a:t>一条边上的多米诺骨牌数量，等于边的权值。</a:t>
            </a:r>
          </a:p>
          <a:p>
            <a:pPr>
              <a:lnSpc>
                <a:spcPct val="150000"/>
              </a:lnSpc>
              <a:spcBef>
                <a:spcPts val="0"/>
              </a:spcBef>
            </a:pPr>
            <a:r>
              <a:rPr lang="zh-CN" altLang="en-US" sz="4800" dirty="0">
                <a:latin typeface="宋体" panose="02010600030101010101" pitchFamily="2" charset="-122"/>
                <a:ea typeface="宋体" panose="02010600030101010101" pitchFamily="2" charset="-122"/>
              </a:rPr>
              <a:t>规定所有骨牌倒下的速度都一样。在一个结点上推倒骨牌，会导致这个结点上的所有骨牌都往后面倒下去。</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pic>
        <p:nvPicPr>
          <p:cNvPr id="13" name="Picture 2" descr="https://timgsa.baidu.com/timg?image&amp;quality=80&amp;size=b9999_10000&amp;sec=1559647296344&amp;di=f1d90e1bd7fc899d4cb68ac17409729e&amp;imgtype=0&amp;src=http%3A%2F%2Fcbu01.alicdn.com%2Fimg%2Fibank%2F2016%2F282%2F448%2F2954844282_783871151.jpg"/>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0879" y="8491435"/>
            <a:ext cx="5786490" cy="38551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68580188"/>
      </p:ext>
    </p:extLst>
  </p:cSld>
  <p:clrMapOvr>
    <a:masterClrMapping/>
  </p:clrMapOvr>
  <p:transition spd="slow" advClick="0" advTm="1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35473" y="40476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在起点</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推倒骨牌，从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开始，它连接的边上的骨牌都逐渐倒下，并到达所有能达到的结点。</a:t>
            </a:r>
          </a:p>
          <a:p>
            <a:pPr>
              <a:lnSpc>
                <a:spcPct val="150000"/>
              </a:lnSpc>
              <a:spcBef>
                <a:spcPts val="0"/>
              </a:spcBef>
            </a:pPr>
            <a:r>
              <a:rPr lang="zh-CN" altLang="en-US" sz="4800" dirty="0">
                <a:latin typeface="宋体" panose="02010600030101010101" pitchFamily="2" charset="-122"/>
                <a:ea typeface="宋体" panose="02010600030101010101" pitchFamily="2" charset="-122"/>
              </a:rPr>
              <a:t>在某个结点</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，可能先后从不同的线路倒骨牌过来</a:t>
            </a:r>
          </a:p>
          <a:p>
            <a:pPr>
              <a:lnSpc>
                <a:spcPct val="150000"/>
              </a:lnSpc>
              <a:spcBef>
                <a:spcPts val="0"/>
              </a:spcBef>
            </a:pPr>
            <a:r>
              <a:rPr lang="zh-CN" altLang="en-US" sz="4800" dirty="0">
                <a:latin typeface="宋体" panose="02010600030101010101" pitchFamily="2" charset="-122"/>
                <a:ea typeface="宋体" panose="02010600030101010101" pitchFamily="2" charset="-122"/>
              </a:rPr>
              <a:t>先倒过来的骨牌，其经过的路径，肯定就是从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到达</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的最短路；</a:t>
            </a:r>
          </a:p>
          <a:p>
            <a:pPr>
              <a:lnSpc>
                <a:spcPct val="150000"/>
              </a:lnSpc>
              <a:spcBef>
                <a:spcPts val="0"/>
              </a:spcBef>
            </a:pPr>
            <a:r>
              <a:rPr lang="zh-CN" altLang="en-US" sz="4800" dirty="0">
                <a:latin typeface="宋体" panose="02010600030101010101" pitchFamily="2" charset="-122"/>
                <a:ea typeface="宋体" panose="02010600030101010101" pitchFamily="2" charset="-122"/>
              </a:rPr>
              <a:t>后倒过来的骨牌，对确定结点</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的最短路没有贡献，不用管它。</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59106920"/>
      </p:ext>
    </p:extLst>
  </p:cSld>
  <p:clrMapOvr>
    <a:masterClrMapping/>
  </p:clrMapOvr>
  <p:transition spd="slow" advClick="0" advTm="1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487848"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在</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的所有直连邻居中，最近的邻居</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，骨牌首先到达。</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是第一个确定最短路径的结点。从</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直连到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的路径肯定是最短的，因为如果</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绕道别的结点到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，必然更远。</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然后</a:t>
            </a:r>
            <a:r>
              <a:rPr lang="zh-CN" altLang="en-US" sz="4800" dirty="0">
                <a:latin typeface="宋体" panose="02010600030101010101" pitchFamily="2" charset="-122"/>
                <a:ea typeface="宋体" panose="02010600030101010101" pitchFamily="2" charset="-122"/>
              </a:rPr>
              <a:t>，把后面骨牌的倒下分成</a:t>
            </a:r>
            <a:r>
              <a:rPr lang="en-US" altLang="zh-CN" sz="4800" dirty="0">
                <a:latin typeface="宋体" panose="02010600030101010101" pitchFamily="2" charset="-122"/>
                <a:ea typeface="宋体" panose="02010600030101010101" pitchFamily="2" charset="-122"/>
              </a:rPr>
              <a:t>2</a:t>
            </a:r>
            <a:r>
              <a:rPr lang="zh-CN" altLang="en-US" sz="4800" dirty="0">
                <a:latin typeface="宋体" panose="02010600030101010101" pitchFamily="2" charset="-122"/>
                <a:ea typeface="宋体" panose="02010600030101010101" pitchFamily="2" charset="-122"/>
              </a:rPr>
              <a:t>部分，一部分是从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继续倒下到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的其它的直连邻居，另一部分从</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出发倒下到</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的直连邻居。那么下一个到达的结点</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，必然是</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或者</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的一个直连邻居。</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是第二个确定最短路径的结点。</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继续</a:t>
            </a:r>
            <a:r>
              <a:rPr lang="zh-CN" altLang="en-US" sz="4800" dirty="0">
                <a:latin typeface="宋体" panose="02010600030101010101" pitchFamily="2" charset="-122"/>
                <a:ea typeface="宋体" panose="02010600030101010101" pitchFamily="2" charset="-122"/>
              </a:rPr>
              <a:t>以上步骤，在每一次迭代过程中，都能确定一个结点的最短路径。</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123942330"/>
      </p:ext>
    </p:extLst>
  </p:cSld>
  <p:clrMapOvr>
    <a:masterClrMapping/>
  </p:clrMapOvr>
  <p:transition spd="slow" advClick="0" advTm="1000">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特点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73548" y="35618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算法应用了贪心法的思想，即“抄近路走，肯定能找到最短路径”。</a:t>
            </a:r>
          </a:p>
          <a:p>
            <a:pPr>
              <a:lnSpc>
                <a:spcPct val="150000"/>
              </a:lnSpc>
              <a:spcBef>
                <a:spcPts val="0"/>
              </a:spcBef>
            </a:pPr>
            <a:r>
              <a:rPr lang="zh-CN" altLang="en-US" sz="4800" dirty="0">
                <a:latin typeface="宋体" panose="02010600030101010101" pitchFamily="2" charset="-122"/>
                <a:ea typeface="宋体" panose="02010600030101010101" pitchFamily="2" charset="-122"/>
              </a:rPr>
              <a:t>算法高效稳定：</a:t>
            </a:r>
          </a:p>
          <a:p>
            <a:pPr lvl="1">
              <a:lnSpc>
                <a:spcPct val="150000"/>
              </a:lnSpc>
              <a:spcBef>
                <a:spcPts val="0"/>
              </a:spcBef>
              <a:buFont typeface="Wingdings" panose="05000000000000000000" pitchFamily="2" charset="2"/>
              <a:buChar char="Ø"/>
            </a:pPr>
            <a:r>
              <a:rPr lang="en-US" altLang="zh-CN" sz="4000" dirty="0" err="1">
                <a:latin typeface="宋体" panose="02010600030101010101" pitchFamily="2" charset="-122"/>
                <a:ea typeface="宋体" panose="02010600030101010101" pitchFamily="2" charset="-122"/>
              </a:rPr>
              <a:t>Dijkstra</a:t>
            </a:r>
            <a:r>
              <a:rPr lang="zh-CN" altLang="en-US" sz="4000" dirty="0">
                <a:latin typeface="宋体" panose="02010600030101010101" pitchFamily="2" charset="-122"/>
                <a:ea typeface="宋体" panose="02010600030101010101" pitchFamily="2" charset="-122"/>
              </a:rPr>
              <a:t>的每次迭代，只需要检查上次已经确定最短路径的那些结点的邻居，检查范围很小，算法是高效的；</a:t>
            </a:r>
          </a:p>
          <a:p>
            <a:pPr lvl="1">
              <a:lnSpc>
                <a:spcPct val="150000"/>
              </a:lnSpc>
              <a:spcBef>
                <a:spcPts val="0"/>
              </a:spcBef>
              <a:buFont typeface="Wingdings" panose="05000000000000000000" pitchFamily="2" charset="2"/>
              <a:buChar char="Ø"/>
            </a:pPr>
            <a:r>
              <a:rPr lang="zh-CN" altLang="en-US" sz="4000" dirty="0">
                <a:latin typeface="宋体" panose="02010600030101010101" pitchFamily="2" charset="-122"/>
                <a:ea typeface="宋体" panose="02010600030101010101" pitchFamily="2" charset="-122"/>
              </a:rPr>
              <a:t>每次迭代，都能得到至少一个结点的最短路径，算法是稳定的</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685052221"/>
      </p:ext>
    </p:extLst>
  </p:cSld>
  <p:clrMapOvr>
    <a:masterClrMapping/>
  </p:clrMapOvr>
  <p:transition spd="slow" advClick="0" advTm="1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图应用背景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078273" y="358090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地图：路口、道路、过路费</a:t>
            </a:r>
            <a:r>
              <a:rPr lang="en-US" altLang="zh-CN" sz="4800" dirty="0">
                <a:latin typeface="宋体" panose="02010600030101010101" pitchFamily="2" charset="-122"/>
                <a:ea typeface="宋体" panose="02010600030101010101" pitchFamily="2" charset="-122"/>
              </a:rPr>
              <a:t>…</a:t>
            </a:r>
          </a:p>
          <a:p>
            <a:pPr>
              <a:lnSpc>
                <a:spcPct val="150000"/>
              </a:lnSpc>
              <a:spcBef>
                <a:spcPts val="0"/>
              </a:spcBef>
            </a:pPr>
            <a:r>
              <a:rPr lang="zh-CN" altLang="en-US" sz="4800" dirty="0">
                <a:latin typeface="宋体" panose="02010600030101010101" pitchFamily="2" charset="-122"/>
                <a:ea typeface="宋体" panose="02010600030101010101" pitchFamily="2" charset="-122"/>
              </a:rPr>
              <a:t>计算机网络：路由协议</a:t>
            </a:r>
          </a:p>
          <a:p>
            <a:pPr>
              <a:lnSpc>
                <a:spcPct val="150000"/>
              </a:lnSpc>
              <a:spcBef>
                <a:spcPts val="0"/>
              </a:spcBef>
            </a:pPr>
            <a:r>
              <a:rPr lang="zh-CN" altLang="en-US" sz="4800" dirty="0">
                <a:latin typeface="宋体" panose="02010600030101010101" pitchFamily="2" charset="-122"/>
                <a:ea typeface="宋体" panose="02010600030101010101" pitchFamily="2" charset="-122"/>
              </a:rPr>
              <a:t>人际关系：“六度空间理论”。世界上任意两个人，最多通过五个中间人就能联系到。把人看成点，人和人之间的关系看成边，这就是一个图的连通性问题。</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520387471"/>
      </p:ext>
    </p:extLst>
  </p:cSld>
  <p:clrMapOvr>
    <a:masterClrMapping/>
  </p:clrMapOvr>
  <p:transition spd="slow" advClick="0" advTm="100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算法实现</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402123"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a:latin typeface="宋体" panose="02010600030101010101" pitchFamily="2" charset="-122"/>
                <a:ea typeface="宋体" panose="02010600030101010101" pitchFamily="2" charset="-122"/>
              </a:rPr>
              <a:t>维护两个集合：已确定最短路径的结点集合</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、这些结点向外扩散的邻居结点集合</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）把起点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中，把</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所有的邻居放到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中。此时，邻居到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的距离就是直连距离。</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）从</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中找出距离起点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最短的结点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）把</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所有的新邻居放到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中。显然，</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的每一条边都连接了一个邻居，每个新邻居都要加进去。其中</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的一个新邻居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，它到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a:t>
            </a:r>
            <a:r>
              <a:rPr lang="en-US" altLang="zh-CN" sz="4400" dirty="0">
                <a:latin typeface="宋体" panose="02010600030101010101" pitchFamily="2" charset="-122"/>
                <a:ea typeface="宋体" panose="02010600030101010101" pitchFamily="2" charset="-122"/>
              </a:rPr>
              <a:t>dis(s, v)</a:t>
            </a:r>
            <a:r>
              <a:rPr lang="zh-CN" altLang="en-US" sz="4400" dirty="0">
                <a:latin typeface="宋体" panose="02010600030101010101" pitchFamily="2" charset="-122"/>
                <a:ea typeface="宋体" panose="02010600030101010101" pitchFamily="2" charset="-122"/>
              </a:rPr>
              <a:t>等于</a:t>
            </a:r>
            <a:r>
              <a:rPr lang="en-US" altLang="zh-CN" sz="4400" dirty="0">
                <a:latin typeface="宋体" panose="02010600030101010101" pitchFamily="2" charset="-122"/>
                <a:ea typeface="宋体" panose="02010600030101010101" pitchFamily="2" charset="-122"/>
              </a:rPr>
              <a:t>dis(s, u) + dis(u, v)</a:t>
            </a:r>
            <a:r>
              <a:rPr lang="zh-CN" altLang="en-US" sz="4400" dirty="0">
                <a:latin typeface="宋体" panose="02010600030101010101" pitchFamily="2" charset="-122"/>
                <a:ea typeface="宋体" panose="02010600030101010101" pitchFamily="2" charset="-122"/>
              </a:rPr>
              <a:t>。</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4</a:t>
            </a:r>
            <a:r>
              <a:rPr lang="zh-CN" altLang="en-US" sz="4400" dirty="0">
                <a:latin typeface="宋体" panose="02010600030101010101" pitchFamily="2" charset="-122"/>
                <a:ea typeface="宋体" panose="02010600030101010101" pitchFamily="2" charset="-122"/>
              </a:rPr>
              <a:t>）重复</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，直到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为空时，结束。</a:t>
            </a:r>
          </a:p>
          <a:p>
            <a:pPr>
              <a:lnSpc>
                <a:spcPct val="150000"/>
              </a:lnSpc>
              <a:spcBef>
                <a:spcPts val="0"/>
              </a:spcBef>
            </a:pPr>
            <a:endParaRPr lang="zh-CN" altLang="en-US" sz="44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1912826"/>
      </p:ext>
    </p:extLst>
  </p:cSld>
  <p:clrMapOvr>
    <a:masterClrMapping/>
  </p:clrMapOvr>
  <p:transition spd="slow" advClick="0" advTm="1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优先队列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16398" y="35904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每次</a:t>
            </a:r>
            <a:r>
              <a:rPr lang="zh-CN" altLang="en-US" sz="4800" dirty="0">
                <a:latin typeface="宋体" panose="02010600030101010101" pitchFamily="2" charset="-122"/>
                <a:ea typeface="宋体" panose="02010600030101010101" pitchFamily="2" charset="-122"/>
              </a:rPr>
              <a:t>往</a:t>
            </a:r>
            <a:r>
              <a:rPr lang="en-US" altLang="zh-CN" sz="4800" dirty="0">
                <a:latin typeface="宋体" panose="02010600030101010101" pitchFamily="2" charset="-122"/>
                <a:ea typeface="宋体" panose="02010600030101010101" pitchFamily="2" charset="-122"/>
              </a:rPr>
              <a:t>B</a:t>
            </a:r>
            <a:r>
              <a:rPr lang="zh-CN" altLang="en-US" sz="4800" dirty="0">
                <a:latin typeface="宋体" panose="02010600030101010101" pitchFamily="2" charset="-122"/>
                <a:ea typeface="宋体" panose="02010600030101010101" pitchFamily="2" charset="-122"/>
              </a:rPr>
              <a:t>中放新数据时，按从小到大的顺序放，用二分法的思路，复杂度是</a:t>
            </a:r>
            <a:r>
              <a:rPr lang="en-US" altLang="zh-CN" sz="4800" dirty="0">
                <a:latin typeface="宋体" panose="02010600030101010101" pitchFamily="2" charset="-122"/>
                <a:ea typeface="宋体" panose="02010600030101010101" pitchFamily="2" charset="-122"/>
              </a:rPr>
              <a:t>O(</a:t>
            </a:r>
            <a:r>
              <a:rPr lang="en-US" altLang="zh-CN" sz="4800" dirty="0" err="1">
                <a:latin typeface="宋体" panose="02010600030101010101" pitchFamily="2" charset="-122"/>
                <a:ea typeface="宋体" panose="02010600030101010101" pitchFamily="2" charset="-122"/>
              </a:rPr>
              <a:t>logn</a:t>
            </a:r>
            <a:r>
              <a:rPr lang="en-US" altLang="zh-CN" sz="4800" dirty="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，保证最小的数总在最前面；</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找</a:t>
            </a:r>
            <a:r>
              <a:rPr lang="zh-CN" altLang="en-US" sz="4800" dirty="0">
                <a:latin typeface="宋体" panose="02010600030101010101" pitchFamily="2" charset="-122"/>
                <a:ea typeface="宋体" panose="02010600030101010101" pitchFamily="2" charset="-122"/>
              </a:rPr>
              <a:t>最小值，直接取</a:t>
            </a:r>
            <a:r>
              <a:rPr lang="en-US" altLang="zh-CN" sz="4800" dirty="0">
                <a:latin typeface="宋体" panose="02010600030101010101" pitchFamily="2" charset="-122"/>
                <a:ea typeface="宋体" panose="02010600030101010101" pitchFamily="2" charset="-122"/>
              </a:rPr>
              <a:t>B</a:t>
            </a:r>
            <a:r>
              <a:rPr lang="zh-CN" altLang="en-US" sz="4800" dirty="0">
                <a:latin typeface="宋体" panose="02010600030101010101" pitchFamily="2" charset="-122"/>
                <a:ea typeface="宋体" panose="02010600030101010101" pitchFamily="2" charset="-122"/>
              </a:rPr>
              <a:t>的第一个数，复杂度是</a:t>
            </a:r>
            <a:r>
              <a:rPr lang="en-US" altLang="zh-CN" sz="4800" dirty="0">
                <a:latin typeface="宋体" panose="02010600030101010101" pitchFamily="2" charset="-122"/>
                <a:ea typeface="宋体" panose="02010600030101010101" pitchFamily="2" charset="-122"/>
              </a:rPr>
              <a:t>O(1)</a:t>
            </a:r>
            <a:r>
              <a:rPr lang="zh-CN" altLang="en-US" sz="4800" dirty="0">
                <a:latin typeface="宋体" panose="02010600030101010101" pitchFamily="2" charset="-122"/>
                <a:ea typeface="宋体" panose="02010600030101010101" pitchFamily="2" charset="-122"/>
              </a:rPr>
              <a:t>。</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a:p>
            <a:pPr>
              <a:lnSpc>
                <a:spcPct val="150000"/>
              </a:lnSpc>
              <a:spcBef>
                <a:spcPts val="0"/>
              </a:spcBef>
            </a:pPr>
            <a:r>
              <a:rPr lang="zh-CN" altLang="en-US" sz="4800" dirty="0">
                <a:latin typeface="宋体" panose="02010600030101010101" pitchFamily="2" charset="-122"/>
                <a:ea typeface="宋体" panose="02010600030101010101" pitchFamily="2" charset="-122"/>
              </a:rPr>
              <a:t>复杂度：用优先队列时，</a:t>
            </a: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算法的复杂度是</a:t>
            </a:r>
            <a:r>
              <a:rPr lang="en-US" altLang="zh-CN" sz="4800" dirty="0">
                <a:latin typeface="宋体" panose="02010600030101010101" pitchFamily="2" charset="-122"/>
                <a:ea typeface="宋体" panose="02010600030101010101" pitchFamily="2" charset="-122"/>
              </a:rPr>
              <a:t>O(</a:t>
            </a:r>
            <a:r>
              <a:rPr lang="en-US" altLang="zh-CN" sz="4800" dirty="0" err="1">
                <a:latin typeface="宋体" panose="02010600030101010101" pitchFamily="2" charset="-122"/>
                <a:ea typeface="宋体" panose="02010600030101010101" pitchFamily="2" charset="-122"/>
              </a:rPr>
              <a:t>mlogn</a:t>
            </a:r>
            <a:r>
              <a:rPr lang="en-US" altLang="zh-CN" sz="4800" dirty="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，是最高效的最短路算法。</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575363702"/>
      </p:ext>
    </p:extLst>
  </p:cSld>
  <p:clrMapOvr>
    <a:masterClrMapping/>
  </p:clrMapOvr>
  <p:transition spd="slow" advClick="0" advTm="1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边权不能为负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的局限性是边的权值不能为</a:t>
            </a:r>
            <a:r>
              <a:rPr lang="zh-CN" altLang="en-US" sz="4800" dirty="0" smtClean="0">
                <a:latin typeface="宋体" panose="02010600030101010101" pitchFamily="2" charset="-122"/>
                <a:ea typeface="宋体" panose="02010600030101010101" pitchFamily="2" charset="-122"/>
              </a:rPr>
              <a:t>负数</a:t>
            </a:r>
            <a:endParaRPr lang="en-US" altLang="zh-CN" sz="4800" dirty="0" smtClean="0">
              <a:latin typeface="宋体" panose="02010600030101010101" pitchFamily="2" charset="-122"/>
              <a:ea typeface="宋体" panose="02010600030101010101" pitchFamily="2" charset="-122"/>
            </a:endParaRPr>
          </a:p>
          <a:p>
            <a:pPr>
              <a:lnSpc>
                <a:spcPct val="150000"/>
              </a:lnSpc>
              <a:spcBef>
                <a:spcPts val="0"/>
              </a:spcBef>
            </a:pPr>
            <a:r>
              <a:rPr lang="en-US" altLang="zh-CN" sz="4800" dirty="0" err="1" smtClean="0">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基于</a:t>
            </a:r>
            <a:r>
              <a:rPr lang="en-US" altLang="zh-CN" sz="4800" dirty="0">
                <a:latin typeface="宋体" panose="02010600030101010101" pitchFamily="2" charset="-122"/>
                <a:ea typeface="宋体" panose="02010600030101010101" pitchFamily="2" charset="-122"/>
              </a:rPr>
              <a:t>BFS</a:t>
            </a:r>
            <a:r>
              <a:rPr lang="zh-CN" altLang="en-US" sz="4800" dirty="0">
                <a:latin typeface="宋体" panose="02010600030101010101" pitchFamily="2" charset="-122"/>
                <a:ea typeface="宋体" panose="02010600030101010101" pitchFamily="2" charset="-122"/>
              </a:rPr>
              <a:t>，计算过程是从起点</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逐步往外扩散的过程，每扩散一次就用贪心得到到一个点的最短路</a:t>
            </a:r>
            <a:r>
              <a:rPr lang="zh-CN" altLang="en-US" sz="4800" dirty="0" smtClean="0">
                <a:latin typeface="宋体" panose="02010600030101010101" pitchFamily="2" charset="-122"/>
                <a:ea typeface="宋体" panose="02010600030101010101" pitchFamily="2" charset="-122"/>
              </a:rPr>
              <a:t>。</a:t>
            </a:r>
            <a:endParaRPr lang="en-US" altLang="zh-CN" sz="4800" dirty="0" smtClean="0">
              <a:latin typeface="宋体" panose="02010600030101010101" pitchFamily="2" charset="-122"/>
              <a:ea typeface="宋体" panose="02010600030101010101" pitchFamily="2" charset="-122"/>
            </a:endParaRP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扩散</a:t>
            </a:r>
            <a:r>
              <a:rPr lang="zh-CN" altLang="en-US" sz="4800" dirty="0">
                <a:latin typeface="宋体" panose="02010600030101010101" pitchFamily="2" charset="-122"/>
                <a:ea typeface="宋体" panose="02010600030101010101" pitchFamily="2" charset="-122"/>
              </a:rPr>
              <a:t>要求路径越来越长，如果遇到一个负权边，会导致路径变短，使扩散失效</a:t>
            </a:r>
            <a:r>
              <a:rPr lang="zh-CN" altLang="en-US" sz="4800" dirty="0" smtClean="0">
                <a:latin typeface="宋体" panose="02010600030101010101" pitchFamily="2" charset="-122"/>
                <a:ea typeface="宋体" panose="02010600030101010101" pitchFamily="2" charset="-122"/>
              </a:rPr>
              <a:t>。</a:t>
            </a:r>
            <a:endParaRPr lang="zh-CN" altLang="zh-CN"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90224254"/>
      </p:ext>
    </p:extLst>
  </p:cSld>
  <p:clrMapOvr>
    <a:masterClrMapping/>
  </p:clrMapOvr>
  <p:transition spd="slow" advClick="0" advTm="1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边权不能为负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8" y="2817071"/>
            <a:ext cx="18885951"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设</a:t>
            </a:r>
            <a:r>
              <a:rPr lang="zh-CN" altLang="en-US" sz="4400" dirty="0">
                <a:latin typeface="宋体" panose="02010600030101010101" pitchFamily="2" charset="-122"/>
                <a:ea typeface="宋体" panose="02010600030101010101" pitchFamily="2" charset="-122"/>
              </a:rPr>
              <a:t>当前得到</a:t>
            </a:r>
            <a:r>
              <a:rPr lang="en-US" altLang="zh-CN" sz="4400" dirty="0" err="1">
                <a:latin typeface="宋体" panose="02010600030101010101" pitchFamily="2" charset="-122"/>
                <a:ea typeface="宋体" panose="02010600030101010101" pitchFamily="2" charset="-122"/>
              </a:rPr>
              <a:t>s→u</a:t>
            </a:r>
            <a:r>
              <a:rPr lang="zh-CN" altLang="en-US" sz="4400" dirty="0">
                <a:latin typeface="宋体" panose="02010600030101010101" pitchFamily="2" charset="-122"/>
                <a:ea typeface="宋体" panose="02010600030101010101" pitchFamily="2" charset="-122"/>
              </a:rPr>
              <a:t>的最短路，路径长度为</a:t>
            </a:r>
            <a:r>
              <a:rPr lang="en-US" altLang="zh-CN" sz="4400" dirty="0">
                <a:latin typeface="宋体" panose="02010600030101010101" pitchFamily="2" charset="-122"/>
                <a:ea typeface="宋体" panose="02010600030101010101" pitchFamily="2" charset="-122"/>
              </a:rPr>
              <a:t>8</a:t>
            </a:r>
            <a:r>
              <a:rPr lang="zh-CN" altLang="en-US" sz="4400" dirty="0">
                <a:latin typeface="宋体" panose="02010600030101010101" pitchFamily="2" charset="-122"/>
                <a:ea typeface="宋体" panose="02010600030101010101" pitchFamily="2" charset="-122"/>
              </a:rPr>
              <a:t>，此时</a:t>
            </a:r>
            <a:r>
              <a:rPr lang="en-US" altLang="zh-CN" sz="4400" dirty="0" err="1">
                <a:latin typeface="宋体" panose="02010600030101010101" pitchFamily="2" charset="-122"/>
                <a:ea typeface="宋体" panose="02010600030101010101" pitchFamily="2" charset="-122"/>
              </a:rPr>
              <a:t>s→u</a:t>
            </a:r>
            <a:r>
              <a:rPr lang="zh-CN" altLang="en-US" sz="4400" dirty="0">
                <a:latin typeface="宋体" panose="02010600030101010101" pitchFamily="2" charset="-122"/>
                <a:ea typeface="宋体" panose="02010600030101010101" pitchFamily="2" charset="-122"/>
              </a:rPr>
              <a:t>的路径计算已经</a:t>
            </a:r>
            <a:r>
              <a:rPr lang="zh-CN" altLang="en-US" sz="4400" dirty="0" smtClean="0">
                <a:latin typeface="宋体" panose="02010600030101010101" pitchFamily="2" charset="-122"/>
                <a:ea typeface="宋体" panose="02010600030101010101" pitchFamily="2" charset="-122"/>
              </a:rPr>
              <a:t>结束。</a:t>
            </a:r>
            <a:endParaRPr lang="en-US" altLang="zh-CN" sz="4400" dirty="0" smtClean="0">
              <a:latin typeface="宋体" panose="02010600030101010101" pitchFamily="2" charset="-122"/>
              <a:ea typeface="宋体" panose="02010600030101010101" pitchFamily="2" charset="-122"/>
            </a:endParaRPr>
          </a:p>
          <a:p>
            <a:pPr>
              <a:lnSpc>
                <a:spcPct val="150000"/>
              </a:lnSpc>
              <a:spcBef>
                <a:spcPts val="0"/>
              </a:spcBef>
            </a:pPr>
            <a:r>
              <a:rPr lang="zh-CN" altLang="en-US" sz="4400" dirty="0" smtClean="0">
                <a:latin typeface="宋体" panose="02010600030101010101" pitchFamily="2" charset="-122"/>
                <a:ea typeface="宋体" panose="02010600030101010101" pitchFamily="2" charset="-122"/>
              </a:rPr>
              <a:t>继续</a:t>
            </a:r>
            <a:r>
              <a:rPr lang="zh-CN" altLang="en-US" sz="4400" dirty="0">
                <a:latin typeface="宋体" panose="02010600030101010101" pitchFamily="2" charset="-122"/>
                <a:ea typeface="宋体" panose="02010600030101010101" pitchFamily="2" charset="-122"/>
              </a:rPr>
              <a:t>扩展</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的邻居，若</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的边权是 </a:t>
            </a:r>
            <a:r>
              <a:rPr lang="en-US" altLang="zh-CN" sz="4400" dirty="0">
                <a:latin typeface="宋体" panose="02010600030101010101" pitchFamily="2" charset="-122"/>
                <a:ea typeface="宋体" panose="02010600030101010101" pitchFamily="2" charset="-122"/>
              </a:rPr>
              <a:t>-15</a:t>
            </a:r>
            <a:r>
              <a:rPr lang="zh-CN" altLang="en-US" sz="4400" dirty="0">
                <a:latin typeface="宋体" panose="02010600030101010101" pitchFamily="2" charset="-122"/>
                <a:ea typeface="宋体" panose="02010600030101010101" pitchFamily="2" charset="-122"/>
              </a:rPr>
              <a:t>，而</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的距离为</a:t>
            </a:r>
            <a:r>
              <a:rPr lang="en-US" altLang="zh-CN" sz="4400" dirty="0">
                <a:latin typeface="宋体" panose="02010600030101010101" pitchFamily="2" charset="-122"/>
                <a:ea typeface="宋体" panose="02010600030101010101" pitchFamily="2" charset="-122"/>
              </a:rPr>
              <a:t>20</a:t>
            </a:r>
            <a:r>
              <a:rPr lang="zh-CN" altLang="en-US" sz="4400" dirty="0">
                <a:latin typeface="宋体" panose="02010600030101010101" pitchFamily="2" charset="-122"/>
                <a:ea typeface="宋体" panose="02010600030101010101" pitchFamily="2" charset="-122"/>
              </a:rPr>
              <a:t>，那么</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存在另一条途径</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的路径，距离为</a:t>
            </a:r>
            <a:r>
              <a:rPr lang="en-US" altLang="zh-CN" sz="4400" dirty="0">
                <a:latin typeface="宋体" panose="02010600030101010101" pitchFamily="2" charset="-122"/>
                <a:ea typeface="宋体" panose="02010600030101010101" pitchFamily="2" charset="-122"/>
              </a:rPr>
              <a:t>20 + (-15) = 5</a:t>
            </a:r>
            <a:r>
              <a:rPr lang="zh-CN" altLang="en-US" sz="4400" dirty="0">
                <a:latin typeface="宋体" panose="02010600030101010101" pitchFamily="2" charset="-122"/>
                <a:ea typeface="宋体" panose="02010600030101010101" pitchFamily="2" charset="-122"/>
              </a:rPr>
              <a:t>，这推翻了前面已经得到的长度</a:t>
            </a:r>
            <a:r>
              <a:rPr lang="en-US" altLang="zh-CN" sz="4400" dirty="0">
                <a:latin typeface="宋体" panose="02010600030101010101" pitchFamily="2" charset="-122"/>
                <a:ea typeface="宋体" panose="02010600030101010101" pitchFamily="2" charset="-122"/>
              </a:rPr>
              <a:t>8</a:t>
            </a:r>
            <a:r>
              <a:rPr lang="zh-CN" altLang="en-US" sz="4400" dirty="0">
                <a:latin typeface="宋体" panose="02010600030101010101" pitchFamily="2" charset="-122"/>
                <a:ea typeface="宋体" panose="02010600030101010101" pitchFamily="2" charset="-122"/>
              </a:rPr>
              <a:t>的最短路，破坏了</a:t>
            </a:r>
            <a:r>
              <a:rPr lang="en-US" altLang="zh-CN" sz="4400" dirty="0">
                <a:latin typeface="宋体" panose="02010600030101010101" pitchFamily="2" charset="-122"/>
                <a:ea typeface="宋体" panose="02010600030101010101" pitchFamily="2" charset="-122"/>
              </a:rPr>
              <a:t>BFS</a:t>
            </a:r>
            <a:r>
              <a:rPr lang="zh-CN" altLang="en-US" sz="4400" dirty="0">
                <a:latin typeface="宋体" panose="02010600030101010101" pitchFamily="2" charset="-122"/>
                <a:ea typeface="宋体" panose="02010600030101010101" pitchFamily="2" charset="-122"/>
              </a:rPr>
              <a:t>的扩散过程。</a:t>
            </a:r>
            <a:endParaRPr lang="zh-CN" altLang="zh-CN" sz="5400" dirty="0">
              <a:latin typeface="宋体" panose="02010600030101010101" pitchFamily="2" charset="-122"/>
              <a:ea typeface="宋体" panose="02010600030101010101" pitchFamily="2" charset="-122"/>
            </a:endParaRPr>
          </a:p>
        </p:txBody>
      </p:sp>
      <p:pic>
        <p:nvPicPr>
          <p:cNvPr id="1026" name="Picture 2" descr="C:\Users\ECUST\AppData\Local\Temp\ksohtml7192\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1975" y="7981872"/>
            <a:ext cx="7534275" cy="48083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1414754"/>
      </p:ext>
    </p:extLst>
  </p:cSld>
  <p:clrMapOvr>
    <a:masterClrMapping/>
  </p:clrMapOvr>
  <p:transition spd="slow" advClick="0" advTm="100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编程实现</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25923" y="2690077"/>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代码维护</a:t>
            </a:r>
            <a:r>
              <a:rPr lang="zh-CN" altLang="en-US" sz="4400" dirty="0">
                <a:latin typeface="宋体" panose="02010600030101010101" pitchFamily="2" charset="-122"/>
                <a:ea typeface="宋体" panose="02010600030101010101" pitchFamily="2" charset="-122"/>
              </a:rPr>
              <a:t>两个集合：已确定最短路径的结点集合</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、这些结点向外扩散的邻居结点集合</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a:t>
            </a:r>
            <a:r>
              <a:rPr lang="zh-CN" altLang="en-US" sz="4400" dirty="0" smtClean="0">
                <a:latin typeface="宋体" panose="02010600030101010101" pitchFamily="2" charset="-122"/>
                <a:ea typeface="宋体" panose="02010600030101010101" pitchFamily="2" charset="-122"/>
              </a:rPr>
              <a:t>步骤：</a:t>
            </a:r>
            <a:endParaRPr lang="zh-CN" altLang="en-US" sz="4400" dirty="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）把起点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中，把</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所有的邻居放到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中。此时，邻居到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的距离就是直连距离。</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）从</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中找出距离起点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最短的结点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）把</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所有的新邻居放到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中。显然，</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的每一条边都连接了一个邻居，每个新邻居都要加进去。其中</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的一个新邻居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，它到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a:t>
            </a:r>
            <a:r>
              <a:rPr lang="en-US" altLang="zh-CN" sz="4400" dirty="0">
                <a:latin typeface="宋体" panose="02010600030101010101" pitchFamily="2" charset="-122"/>
                <a:ea typeface="宋体" panose="02010600030101010101" pitchFamily="2" charset="-122"/>
              </a:rPr>
              <a:t>dis(s, v)</a:t>
            </a:r>
            <a:r>
              <a:rPr lang="zh-CN" altLang="en-US" sz="4400" dirty="0">
                <a:latin typeface="宋体" panose="02010600030101010101" pitchFamily="2" charset="-122"/>
                <a:ea typeface="宋体" panose="02010600030101010101" pitchFamily="2" charset="-122"/>
              </a:rPr>
              <a:t>等于</a:t>
            </a:r>
            <a:r>
              <a:rPr lang="en-US" altLang="zh-CN" sz="4400" dirty="0">
                <a:latin typeface="宋体" panose="02010600030101010101" pitchFamily="2" charset="-122"/>
                <a:ea typeface="宋体" panose="02010600030101010101" pitchFamily="2" charset="-122"/>
              </a:rPr>
              <a:t>dis(s, u) + dis(u, v)</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4</a:t>
            </a:r>
            <a:r>
              <a:rPr lang="zh-CN" altLang="en-US" sz="4400" dirty="0">
                <a:latin typeface="宋体" panose="02010600030101010101" pitchFamily="2" charset="-122"/>
                <a:ea typeface="宋体" panose="02010600030101010101" pitchFamily="2" charset="-122"/>
              </a:rPr>
              <a:t>）重复</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，直到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为空时，结束。</a:t>
            </a:r>
            <a:endParaRPr lang="zh-CN" altLang="zh-CN" sz="54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369677816"/>
      </p:ext>
    </p:extLst>
  </p:cSld>
  <p:clrMapOvr>
    <a:masterClrMapping/>
  </p:clrMapOvr>
  <p:transition spd="slow" advClick="0" advTm="1000">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3800475"/>
            <a:ext cx="14544674" cy="76583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起点</a:t>
            </a:r>
            <a:r>
              <a:rPr lang="zh-CN" altLang="en-US" sz="4000" dirty="0"/>
              <a:t>是</a:t>
            </a:r>
            <a:r>
              <a:rPr lang="en-US" altLang="zh-CN" sz="4000" dirty="0"/>
              <a:t>1</a:t>
            </a:r>
            <a:r>
              <a:rPr lang="zh-CN" altLang="en-US" sz="4000" dirty="0"/>
              <a:t>，求</a:t>
            </a:r>
            <a:r>
              <a:rPr lang="en-US" altLang="zh-CN" sz="4000" dirty="0"/>
              <a:t>1</a:t>
            </a:r>
            <a:r>
              <a:rPr lang="zh-CN" altLang="en-US" sz="4000" dirty="0"/>
              <a:t>到其它所有结点的最短路径。</a:t>
            </a:r>
          </a:p>
          <a:p>
            <a:pPr marL="0" indent="0">
              <a:lnSpc>
                <a:spcPct val="150000"/>
              </a:lnSpc>
              <a:spcBef>
                <a:spcPts val="0"/>
              </a:spcBef>
              <a:buNone/>
            </a:pPr>
            <a:r>
              <a:rPr lang="zh-CN" altLang="en-US" sz="4000" dirty="0"/>
              <a:t>（</a:t>
            </a:r>
            <a:r>
              <a:rPr lang="en-US" altLang="zh-CN" sz="4000" dirty="0"/>
              <a:t>1</a:t>
            </a:r>
            <a:r>
              <a:rPr lang="zh-CN" altLang="en-US" sz="4000" dirty="0"/>
              <a:t>）</a:t>
            </a:r>
            <a:r>
              <a:rPr lang="en-US" altLang="zh-CN" sz="4000" dirty="0"/>
              <a:t>1</a:t>
            </a:r>
            <a:r>
              <a:rPr lang="zh-CN" altLang="en-US" sz="4000" dirty="0"/>
              <a:t>到自己的距离最短，把</a:t>
            </a:r>
            <a:r>
              <a:rPr lang="en-US" altLang="zh-CN" sz="4000" dirty="0"/>
              <a:t>1</a:t>
            </a:r>
            <a:r>
              <a:rPr lang="zh-CN" altLang="en-US" sz="4000" dirty="0"/>
              <a:t>放到集合</a:t>
            </a:r>
            <a:r>
              <a:rPr lang="en-US" altLang="zh-CN" sz="4000" dirty="0"/>
              <a:t>A</a:t>
            </a:r>
            <a:r>
              <a:rPr lang="zh-CN" altLang="en-US" sz="4000" dirty="0"/>
              <a:t>里：</a:t>
            </a:r>
            <a:r>
              <a:rPr lang="en-US" altLang="zh-CN" sz="4000" dirty="0"/>
              <a:t>A={1}</a:t>
            </a:r>
            <a:r>
              <a:rPr lang="zh-CN" altLang="en-US" sz="4000" dirty="0"/>
              <a:t>。把</a:t>
            </a:r>
            <a:r>
              <a:rPr lang="en-US" altLang="zh-CN" sz="4000" dirty="0"/>
              <a:t>1</a:t>
            </a:r>
            <a:r>
              <a:rPr lang="zh-CN" altLang="en-US" sz="4000" dirty="0"/>
              <a:t>的邻居放到集合</a:t>
            </a:r>
            <a:r>
              <a:rPr lang="en-US" altLang="zh-CN" sz="4000" dirty="0"/>
              <a:t>B</a:t>
            </a:r>
            <a:r>
              <a:rPr lang="zh-CN" altLang="en-US" sz="4000" dirty="0"/>
              <a:t>里：</a:t>
            </a:r>
            <a:r>
              <a:rPr lang="en-US" altLang="zh-CN" sz="4000" dirty="0"/>
              <a:t>B={(2-5), (3-2)}</a:t>
            </a:r>
            <a:r>
              <a:rPr lang="zh-CN" altLang="en-US" sz="4000" dirty="0"/>
              <a:t>。其中</a:t>
            </a:r>
            <a:r>
              <a:rPr lang="en-US" altLang="zh-CN" sz="4000" dirty="0"/>
              <a:t>(2-5)</a:t>
            </a:r>
            <a:r>
              <a:rPr lang="zh-CN" altLang="en-US" sz="4000" dirty="0"/>
              <a:t>表示结点</a:t>
            </a:r>
            <a:r>
              <a:rPr lang="en-US" altLang="zh-CN" sz="4000" dirty="0"/>
              <a:t>2</a:t>
            </a:r>
            <a:r>
              <a:rPr lang="zh-CN" altLang="en-US" sz="4000" dirty="0"/>
              <a:t>到起点的距离是</a:t>
            </a:r>
            <a:r>
              <a:rPr lang="en-US" altLang="zh-CN" sz="4000" dirty="0"/>
              <a:t>5</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77571822"/>
      </p:ext>
    </p:extLst>
  </p:cSld>
  <p:clrMapOvr>
    <a:masterClrMapping/>
  </p:clrMapOvr>
  <p:transition spd="slow" advClick="0" advTm="1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819650"/>
            <a:ext cx="14544674" cy="66392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2</a:t>
            </a:r>
            <a:r>
              <a:rPr lang="zh-CN" altLang="en-US" sz="4000" dirty="0"/>
              <a:t>）从</a:t>
            </a:r>
            <a:r>
              <a:rPr lang="en-US" altLang="zh-CN" sz="4000" dirty="0"/>
              <a:t>B</a:t>
            </a:r>
            <a:r>
              <a:rPr lang="zh-CN" altLang="en-US" sz="4000" dirty="0"/>
              <a:t>中找到离集合</a:t>
            </a:r>
            <a:r>
              <a:rPr lang="en-US" altLang="zh-CN" sz="4000" dirty="0"/>
              <a:t>A</a:t>
            </a:r>
            <a:r>
              <a:rPr lang="zh-CN" altLang="en-US" sz="4000" dirty="0"/>
              <a:t>最近的结点，是结点</a:t>
            </a:r>
            <a:r>
              <a:rPr lang="en-US" altLang="zh-CN" sz="4000" dirty="0"/>
              <a:t>3</a:t>
            </a:r>
            <a:r>
              <a:rPr lang="zh-CN" altLang="en-US" sz="4000" dirty="0"/>
              <a:t>。在</a:t>
            </a:r>
            <a:r>
              <a:rPr lang="en-US" altLang="zh-CN" sz="4000" dirty="0"/>
              <a:t>A</a:t>
            </a:r>
            <a:r>
              <a:rPr lang="zh-CN" altLang="en-US" sz="4000" dirty="0"/>
              <a:t>中加上</a:t>
            </a:r>
            <a:r>
              <a:rPr lang="en-US" altLang="zh-CN" sz="4000" dirty="0"/>
              <a:t>3</a:t>
            </a:r>
            <a:r>
              <a:rPr lang="zh-CN" altLang="en-US" sz="4000" dirty="0"/>
              <a:t>，现在</a:t>
            </a:r>
            <a:r>
              <a:rPr lang="en-US" altLang="zh-CN" sz="4000" dirty="0"/>
              <a:t>A={1, 3}</a:t>
            </a:r>
            <a:r>
              <a:rPr lang="zh-CN" altLang="en-US" sz="4000" dirty="0"/>
              <a:t>，也就是说得到了从</a:t>
            </a:r>
            <a:r>
              <a:rPr lang="en-US" altLang="zh-CN" sz="4000" dirty="0"/>
              <a:t>1</a:t>
            </a:r>
            <a:r>
              <a:rPr lang="zh-CN" altLang="en-US" sz="4000" dirty="0"/>
              <a:t>到</a:t>
            </a:r>
            <a:r>
              <a:rPr lang="en-US" altLang="zh-CN" sz="4000" dirty="0"/>
              <a:t>3</a:t>
            </a:r>
            <a:r>
              <a:rPr lang="zh-CN" altLang="en-US" sz="4000" dirty="0"/>
              <a:t>的最短距离；从</a:t>
            </a:r>
            <a:r>
              <a:rPr lang="en-US" altLang="zh-CN" sz="4000" dirty="0"/>
              <a:t>B</a:t>
            </a:r>
            <a:r>
              <a:rPr lang="zh-CN" altLang="en-US" sz="4000" dirty="0"/>
              <a:t>中拿走</a:t>
            </a:r>
            <a:r>
              <a:rPr lang="en-US" altLang="zh-CN" sz="4000" dirty="0"/>
              <a:t>(3-2)</a:t>
            </a:r>
            <a:r>
              <a:rPr lang="zh-CN" altLang="en-US" sz="4000" dirty="0"/>
              <a:t>，现在</a:t>
            </a:r>
            <a:r>
              <a:rPr lang="en-US" altLang="zh-CN" sz="4000" dirty="0"/>
              <a:t>B={(2-5</a:t>
            </a:r>
            <a:r>
              <a:rPr lang="en-US" altLang="zh-CN"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1675387"/>
      </p:ext>
    </p:extLst>
  </p:cSld>
  <p:clrMapOvr>
    <a:masterClrMapping/>
  </p:clrMapOvr>
  <p:transition spd="slow" advClick="0" advTm="1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552950"/>
            <a:ext cx="14544674" cy="69059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3</a:t>
            </a:r>
            <a:r>
              <a:rPr lang="zh-CN" altLang="en-US" sz="4000" dirty="0"/>
              <a:t>）对结点</a:t>
            </a:r>
            <a:r>
              <a:rPr lang="en-US" altLang="zh-CN" sz="4000" dirty="0"/>
              <a:t>3</a:t>
            </a:r>
            <a:r>
              <a:rPr lang="zh-CN" altLang="en-US" sz="4000" dirty="0"/>
              <a:t>的每条边，扩展它的新邻居，放到</a:t>
            </a:r>
            <a:r>
              <a:rPr lang="en-US" altLang="zh-CN" sz="4000" dirty="0"/>
              <a:t>B</a:t>
            </a:r>
            <a:r>
              <a:rPr lang="zh-CN" altLang="en-US" sz="4000" dirty="0"/>
              <a:t>中。</a:t>
            </a:r>
            <a:r>
              <a:rPr lang="en-US" altLang="zh-CN" sz="4000" dirty="0"/>
              <a:t>3</a:t>
            </a:r>
            <a:r>
              <a:rPr lang="zh-CN" altLang="en-US" sz="4000" dirty="0"/>
              <a:t>的新邻居是</a:t>
            </a:r>
            <a:r>
              <a:rPr lang="en-US" altLang="zh-CN" sz="4000" dirty="0"/>
              <a:t>2</a:t>
            </a:r>
            <a:r>
              <a:rPr lang="zh-CN" altLang="en-US" sz="4000" dirty="0"/>
              <a:t>和</a:t>
            </a:r>
            <a:r>
              <a:rPr lang="en-US" altLang="zh-CN" sz="4000" dirty="0"/>
              <a:t>4</a:t>
            </a:r>
            <a:r>
              <a:rPr lang="zh-CN" altLang="en-US" sz="4000" dirty="0"/>
              <a:t>，那么</a:t>
            </a:r>
            <a:r>
              <a:rPr lang="en-US" altLang="zh-CN" sz="4000" dirty="0"/>
              <a:t>B={(2-5), (2-4), (4,7)}</a:t>
            </a:r>
            <a:r>
              <a:rPr lang="zh-CN" altLang="en-US" sz="4000" dirty="0"/>
              <a:t>。其中 </a:t>
            </a:r>
            <a:r>
              <a:rPr lang="en-US" altLang="zh-CN" sz="4000" dirty="0"/>
              <a:t>(2-4)</a:t>
            </a:r>
            <a:r>
              <a:rPr lang="zh-CN" altLang="en-US" sz="4000" dirty="0"/>
              <a:t>是指新邻居</a:t>
            </a:r>
            <a:r>
              <a:rPr lang="en-US" altLang="zh-CN" sz="4000" dirty="0"/>
              <a:t>2</a:t>
            </a:r>
            <a:r>
              <a:rPr lang="zh-CN" altLang="en-US" sz="4000" dirty="0"/>
              <a:t>通过</a:t>
            </a:r>
            <a:r>
              <a:rPr lang="en-US" altLang="zh-CN" sz="4000" dirty="0"/>
              <a:t>3</a:t>
            </a:r>
            <a:r>
              <a:rPr lang="zh-CN" altLang="en-US" sz="4000" dirty="0"/>
              <a:t>到起点</a:t>
            </a:r>
            <a:r>
              <a:rPr lang="en-US" altLang="zh-CN" sz="4000" dirty="0"/>
              <a:t>1</a:t>
            </a:r>
            <a:r>
              <a:rPr lang="zh-CN" altLang="en-US" sz="4000" dirty="0"/>
              <a:t>，距离是</a:t>
            </a:r>
            <a:r>
              <a:rPr lang="en-US" altLang="zh-CN" sz="4000" dirty="0"/>
              <a:t>4</a:t>
            </a:r>
            <a:r>
              <a:rPr lang="zh-CN" altLang="en-US" sz="4000" dirty="0"/>
              <a:t>。由于 </a:t>
            </a:r>
            <a:r>
              <a:rPr lang="en-US" altLang="zh-CN" sz="4000" dirty="0"/>
              <a:t>(2-4)</a:t>
            </a:r>
            <a:r>
              <a:rPr lang="zh-CN" altLang="en-US" sz="4000" dirty="0"/>
              <a:t>比</a:t>
            </a:r>
            <a:r>
              <a:rPr lang="en-US" altLang="zh-CN" sz="4000" dirty="0"/>
              <a:t>(2-5)</a:t>
            </a:r>
            <a:r>
              <a:rPr lang="zh-CN" altLang="en-US" sz="4000" dirty="0"/>
              <a:t>更好，丢弃</a:t>
            </a:r>
            <a:r>
              <a:rPr lang="en-US" altLang="zh-CN" sz="4000" dirty="0"/>
              <a:t>(2-5)</a:t>
            </a:r>
            <a:r>
              <a:rPr lang="zh-CN" altLang="en-US" sz="4000" dirty="0"/>
              <a:t>，</a:t>
            </a:r>
            <a:r>
              <a:rPr lang="en-US" altLang="zh-CN" sz="4000" dirty="0"/>
              <a:t>B={(2-4), (4-7)}</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56989628"/>
      </p:ext>
    </p:extLst>
  </p:cSld>
  <p:clrMapOvr>
    <a:masterClrMapping/>
  </p:clrMapOvr>
  <p:transition spd="slow" advClick="0" advTm="1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781550"/>
            <a:ext cx="14544674" cy="66773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4</a:t>
            </a:r>
            <a:r>
              <a:rPr lang="zh-CN" altLang="en-US" sz="4000" dirty="0"/>
              <a:t>）重复步骤</a:t>
            </a:r>
            <a:r>
              <a:rPr lang="en-US" altLang="zh-CN" sz="4000" dirty="0"/>
              <a:t>(2)</a:t>
            </a:r>
            <a:r>
              <a:rPr lang="zh-CN" altLang="en-US" sz="4000" dirty="0"/>
              <a:t>、</a:t>
            </a:r>
            <a:r>
              <a:rPr lang="en-US" altLang="zh-CN" sz="4000" dirty="0"/>
              <a:t>(3)</a:t>
            </a:r>
            <a:r>
              <a:rPr lang="zh-CN" altLang="en-US" sz="4000" dirty="0"/>
              <a:t>。从</a:t>
            </a:r>
            <a:r>
              <a:rPr lang="en-US" altLang="zh-CN" sz="4000" dirty="0"/>
              <a:t>B</a:t>
            </a:r>
            <a:r>
              <a:rPr lang="zh-CN" altLang="en-US" sz="4000" dirty="0"/>
              <a:t>中找到离起点最近的结点，是结点</a:t>
            </a:r>
            <a:r>
              <a:rPr lang="en-US" altLang="zh-CN" sz="4000" dirty="0"/>
              <a:t>2</a:t>
            </a:r>
            <a:r>
              <a:rPr lang="zh-CN" altLang="en-US" sz="4000" dirty="0"/>
              <a:t>。在</a:t>
            </a:r>
            <a:r>
              <a:rPr lang="en-US" altLang="zh-CN" sz="4000" dirty="0"/>
              <a:t>A</a:t>
            </a:r>
            <a:r>
              <a:rPr lang="zh-CN" altLang="en-US" sz="4000" dirty="0"/>
              <a:t>中加上</a:t>
            </a:r>
            <a:r>
              <a:rPr lang="en-US" altLang="zh-CN" sz="4000" dirty="0"/>
              <a:t>2</a:t>
            </a:r>
            <a:r>
              <a:rPr lang="zh-CN" altLang="en-US" sz="4000" dirty="0"/>
              <a:t>，并从</a:t>
            </a:r>
            <a:r>
              <a:rPr lang="en-US" altLang="zh-CN" sz="4000" dirty="0"/>
              <a:t>B</a:t>
            </a:r>
            <a:r>
              <a:rPr lang="zh-CN" altLang="en-US" sz="4000" dirty="0"/>
              <a:t>中拿走</a:t>
            </a:r>
            <a:r>
              <a:rPr lang="en-US" altLang="zh-CN" sz="4000" dirty="0"/>
              <a:t>(2-4)</a:t>
            </a:r>
            <a:r>
              <a:rPr lang="zh-CN" altLang="en-US" sz="4000" dirty="0"/>
              <a:t>；扩展</a:t>
            </a:r>
            <a:r>
              <a:rPr lang="en-US" altLang="zh-CN" sz="4000" dirty="0"/>
              <a:t>2</a:t>
            </a:r>
            <a:r>
              <a:rPr lang="zh-CN" altLang="en-US" sz="4000" dirty="0"/>
              <a:t>的邻居放到</a:t>
            </a:r>
            <a:r>
              <a:rPr lang="en-US" altLang="zh-CN" sz="4000" dirty="0"/>
              <a:t>B</a:t>
            </a:r>
            <a:r>
              <a:rPr lang="zh-CN" altLang="en-US" sz="4000" dirty="0"/>
              <a:t>中。现在</a:t>
            </a:r>
            <a:r>
              <a:rPr lang="en-US" altLang="zh-CN" sz="4000" dirty="0"/>
              <a:t>A={1, 3, 2}</a:t>
            </a:r>
            <a:r>
              <a:rPr lang="zh-CN" altLang="en-US" sz="4000" dirty="0"/>
              <a:t>，</a:t>
            </a:r>
            <a:r>
              <a:rPr lang="en-US" altLang="zh-CN" sz="4000" dirty="0"/>
              <a:t>B={(4-7), (4-5)}</a:t>
            </a:r>
            <a:r>
              <a:rPr lang="zh-CN" altLang="en-US" sz="4000" dirty="0"/>
              <a:t>。由于 </a:t>
            </a:r>
            <a:r>
              <a:rPr lang="en-US" altLang="zh-CN" sz="4000" dirty="0"/>
              <a:t>(4-5)</a:t>
            </a:r>
            <a:r>
              <a:rPr lang="zh-CN" altLang="en-US" sz="4000" dirty="0"/>
              <a:t>比</a:t>
            </a:r>
            <a:r>
              <a:rPr lang="en-US" altLang="zh-CN" sz="4000" dirty="0"/>
              <a:t>(4-7)</a:t>
            </a:r>
            <a:r>
              <a:rPr lang="zh-CN" altLang="en-US" sz="4000" dirty="0"/>
              <a:t>更好，丢弃</a:t>
            </a:r>
            <a:r>
              <a:rPr lang="en-US" altLang="zh-CN" sz="4000" dirty="0"/>
              <a:t>(4-7)</a:t>
            </a:r>
            <a:r>
              <a:rPr lang="zh-CN" altLang="en-US" sz="4000" dirty="0"/>
              <a:t>，</a:t>
            </a:r>
            <a:r>
              <a:rPr lang="en-US" altLang="zh-CN" sz="4000" dirty="0"/>
              <a:t>B={(4-5)}</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23598767"/>
      </p:ext>
    </p:extLst>
  </p:cSld>
  <p:clrMapOvr>
    <a:masterClrMapping/>
  </p:clrMapOvr>
  <p:transition spd="slow" advClick="0" advTm="1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962525"/>
            <a:ext cx="14544674" cy="6496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5</a:t>
            </a:r>
            <a:r>
              <a:rPr lang="zh-CN" altLang="en-US" sz="4000" dirty="0"/>
              <a:t>）从</a:t>
            </a:r>
            <a:r>
              <a:rPr lang="en-US" altLang="zh-CN" sz="4000" dirty="0"/>
              <a:t>B</a:t>
            </a:r>
            <a:r>
              <a:rPr lang="zh-CN" altLang="en-US" sz="4000" dirty="0"/>
              <a:t>中找到离起点最近的结点，是结点</a:t>
            </a:r>
            <a:r>
              <a:rPr lang="en-US" altLang="zh-CN" sz="4000" dirty="0"/>
              <a:t>4</a:t>
            </a:r>
            <a:r>
              <a:rPr lang="zh-CN" altLang="en-US" sz="4000" dirty="0"/>
              <a:t>。在</a:t>
            </a:r>
            <a:r>
              <a:rPr lang="en-US" altLang="zh-CN" sz="4000" dirty="0"/>
              <a:t>A</a:t>
            </a:r>
            <a:r>
              <a:rPr lang="zh-CN" altLang="en-US" sz="4000" dirty="0"/>
              <a:t>中加上</a:t>
            </a:r>
            <a:r>
              <a:rPr lang="en-US" altLang="zh-CN" sz="4000" dirty="0"/>
              <a:t>4</a:t>
            </a:r>
            <a:r>
              <a:rPr lang="zh-CN" altLang="en-US" sz="4000" dirty="0"/>
              <a:t>，并从</a:t>
            </a:r>
            <a:r>
              <a:rPr lang="en-US" altLang="zh-CN" sz="4000" dirty="0"/>
              <a:t>B</a:t>
            </a:r>
            <a:r>
              <a:rPr lang="zh-CN" altLang="en-US" sz="4000" dirty="0"/>
              <a:t>中拿走</a:t>
            </a:r>
            <a:r>
              <a:rPr lang="en-US" altLang="zh-CN" sz="4000" dirty="0"/>
              <a:t>(4-5)</a:t>
            </a:r>
            <a:r>
              <a:rPr lang="zh-CN" altLang="en-US" sz="4000" dirty="0"/>
              <a:t>。已经没有新邻居可以扩展。现在</a:t>
            </a:r>
            <a:r>
              <a:rPr lang="en-US" altLang="zh-CN" sz="4000" dirty="0"/>
              <a:t>A={1, 3, 2, 4}</a:t>
            </a:r>
            <a:r>
              <a:rPr lang="zh-CN" altLang="en-US" sz="4000" dirty="0"/>
              <a:t>，</a:t>
            </a:r>
            <a:r>
              <a:rPr lang="en-US" altLang="zh-CN" sz="4000" dirty="0"/>
              <a:t>B</a:t>
            </a:r>
            <a:r>
              <a:rPr lang="zh-CN" altLang="en-US" sz="4000" dirty="0"/>
              <a:t>为空，结束。</a:t>
            </a:r>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6397510"/>
      </p:ext>
    </p:extLst>
  </p:cSld>
  <p:clrMapOvr>
    <a:masterClrMapping/>
  </p:clrMapOvr>
  <p:transition spd="slow" advClick="0" advTm="1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树：特殊的图</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树，即连通无环图</a:t>
            </a:r>
          </a:p>
          <a:p>
            <a:pPr marL="0" indent="0">
              <a:lnSpc>
                <a:spcPct val="150000"/>
              </a:lnSpc>
              <a:spcBef>
                <a:spcPts val="0"/>
              </a:spcBef>
              <a:buNone/>
            </a:pPr>
            <a:r>
              <a:rPr lang="zh-CN" altLang="en-US" dirty="0"/>
              <a:t>树的结点从根开始，层层扩展子树，是一种层次关系，这种层次关系，保证了树</a:t>
            </a:r>
            <a:r>
              <a:rPr lang="zh-CN" altLang="en-US" dirty="0" smtClean="0"/>
              <a:t>上不会</a:t>
            </a:r>
            <a:r>
              <a:rPr lang="zh-CN" altLang="en-US" dirty="0"/>
              <a:t>出现环路</a:t>
            </a:r>
            <a:r>
              <a:rPr lang="zh-CN" altLang="en-US" dirty="0" smtClean="0"/>
              <a:t>。</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两点之间的路径：有且仅有一条路径。</a:t>
            </a:r>
            <a:endParaRPr lang="en-US" altLang="zh-CN" dirty="0" smtClean="0"/>
          </a:p>
          <a:p>
            <a:pPr marL="0" indent="0">
              <a:lnSpc>
                <a:spcPct val="150000"/>
              </a:lnSpc>
              <a:spcBef>
                <a:spcPts val="0"/>
              </a:spcBef>
              <a:buNone/>
            </a:pPr>
            <a:r>
              <a:rPr lang="zh-CN" altLang="en-US" dirty="0" smtClean="0"/>
              <a:t>最近公共祖先。</a:t>
            </a:r>
            <a:endParaRPr lang="zh-CN" altLang="en-US" dirty="0"/>
          </a:p>
        </p:txBody>
      </p:sp>
      <p:pic>
        <p:nvPicPr>
          <p:cNvPr id="2050" name="Picture 2" descr="https://img-blog.csdnimg.cn/202102122200218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3511" y="7911646"/>
            <a:ext cx="7899854" cy="48426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01502967"/>
      </p:ext>
    </p:extLst>
  </p:cSld>
  <p:clrMapOvr>
    <a:masterClrMapping/>
  </p:clrMapOvr>
  <p:transition spd="slow" advClick="0" advTm="1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例题：蓝桥王国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1122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蓝桥王国一共有</a:t>
            </a:r>
            <a:r>
              <a:rPr lang="en-US" altLang="zh-CN" sz="4400" dirty="0"/>
              <a:t>N</a:t>
            </a:r>
            <a:r>
              <a:rPr lang="zh-CN" altLang="en-US" sz="4400" dirty="0"/>
              <a:t>个建筑和</a:t>
            </a:r>
            <a:r>
              <a:rPr lang="en-US" altLang="zh-CN" sz="4400" dirty="0"/>
              <a:t>M</a:t>
            </a:r>
            <a:r>
              <a:rPr lang="zh-CN" altLang="en-US" sz="4400" dirty="0"/>
              <a:t>条单向道路，每条道路都连接着两个建筑，每个建筑都有自己编号，分别为</a:t>
            </a:r>
            <a:r>
              <a:rPr lang="en-US" altLang="zh-CN" sz="4400"/>
              <a:t>1</a:t>
            </a:r>
            <a:r>
              <a:rPr lang="en-US" altLang="zh-CN" sz="4400" smtClean="0"/>
              <a:t>∼N</a:t>
            </a:r>
            <a:r>
              <a:rPr lang="zh-CN" altLang="en-US" sz="4400" smtClean="0"/>
              <a:t>。</a:t>
            </a:r>
            <a:r>
              <a:rPr lang="zh-CN" altLang="en-US" sz="4400" dirty="0"/>
              <a:t>（其中皇宫的编号为</a:t>
            </a:r>
            <a:r>
              <a:rPr lang="en-US" altLang="zh-CN" sz="4400" dirty="0"/>
              <a:t>1</a:t>
            </a:r>
            <a:r>
              <a:rPr lang="zh-CN" altLang="en-US" sz="4400" dirty="0"/>
              <a:t>）国王想让小明回答从皇宫到每个建筑的最短路径是多少，但紧张的小明此时已经无法思考，请你编写程序帮助小明回答国王的考核。</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输入第一行包含</a:t>
            </a:r>
            <a:r>
              <a:rPr lang="en-US" altLang="zh-CN" sz="4400" dirty="0"/>
              <a:t>2</a:t>
            </a:r>
            <a:r>
              <a:rPr lang="zh-CN" altLang="en-US" sz="4400" dirty="0"/>
              <a:t>个正整数</a:t>
            </a:r>
            <a:r>
              <a:rPr lang="en-US" altLang="zh-CN" sz="4400" dirty="0"/>
              <a:t>N,M</a:t>
            </a:r>
            <a:r>
              <a:rPr lang="zh-CN" altLang="en-US" sz="4400" dirty="0"/>
              <a:t>。第</a:t>
            </a:r>
            <a:r>
              <a:rPr lang="en-US" altLang="zh-CN" sz="4400" dirty="0"/>
              <a:t>2</a:t>
            </a:r>
            <a:r>
              <a:rPr lang="zh-CN" altLang="en-US" sz="4400" dirty="0"/>
              <a:t>到</a:t>
            </a:r>
            <a:r>
              <a:rPr lang="en-US" altLang="zh-CN" sz="4400" dirty="0"/>
              <a:t>M+1</a:t>
            </a:r>
            <a:r>
              <a:rPr lang="zh-CN" altLang="en-US" sz="4400" dirty="0"/>
              <a:t>行每行包含三个正整数</a:t>
            </a:r>
            <a:r>
              <a:rPr lang="en-US" altLang="zh-CN" sz="4400" dirty="0" err="1"/>
              <a:t>u,v,w</a:t>
            </a:r>
            <a:r>
              <a:rPr lang="zh-CN" altLang="en-US" sz="4400" dirty="0"/>
              <a:t>，表示</a:t>
            </a:r>
            <a:r>
              <a:rPr lang="en-US" altLang="zh-CN" sz="4400" dirty="0" err="1"/>
              <a:t>u→v</a:t>
            </a:r>
            <a:r>
              <a:rPr lang="zh-CN" altLang="en-US" sz="4400" dirty="0"/>
              <a:t>之间存在一条距离为</a:t>
            </a:r>
            <a:r>
              <a:rPr lang="en-US" altLang="zh-CN" sz="4400" dirty="0"/>
              <a:t>w</a:t>
            </a:r>
            <a:r>
              <a:rPr lang="zh-CN" altLang="en-US" sz="4400" dirty="0"/>
              <a:t>的路。</a:t>
            </a:r>
            <a:r>
              <a:rPr lang="en-US" altLang="zh-CN" sz="4400" dirty="0"/>
              <a:t>1≤N≤3×105</a:t>
            </a:r>
            <a:r>
              <a:rPr lang="zh-CN" altLang="en-US" sz="4400" dirty="0"/>
              <a:t>，</a:t>
            </a:r>
            <a:r>
              <a:rPr lang="en-US" altLang="zh-CN" sz="4400" dirty="0"/>
              <a:t>1≤m≤106</a:t>
            </a:r>
            <a:r>
              <a:rPr lang="zh-CN" altLang="en-US" sz="4400" dirty="0"/>
              <a:t>，</a:t>
            </a:r>
            <a:r>
              <a:rPr lang="en-US" altLang="zh-CN" sz="4400" dirty="0"/>
              <a:t>1≤ui ,</a:t>
            </a:r>
            <a:r>
              <a:rPr lang="en-US" altLang="zh-CN" sz="4400" dirty="0" err="1"/>
              <a:t>vi≤N</a:t>
            </a:r>
            <a:r>
              <a:rPr lang="zh-CN" altLang="en-US" sz="4400" dirty="0"/>
              <a:t>，</a:t>
            </a:r>
            <a:r>
              <a:rPr lang="en-US" altLang="zh-CN" sz="4400" dirty="0"/>
              <a:t>0≤wi≤109</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输出仅一行，共</a:t>
            </a:r>
            <a:r>
              <a:rPr lang="en-US" altLang="zh-CN" sz="4400" dirty="0"/>
              <a:t>N</a:t>
            </a:r>
            <a:r>
              <a:rPr lang="zh-CN" altLang="en-US" sz="4400" dirty="0"/>
              <a:t>个数，分别表示从皇宫到编号为</a:t>
            </a:r>
            <a:r>
              <a:rPr lang="en-US" altLang="zh-CN" sz="4400" dirty="0"/>
              <a:t>1∼N</a:t>
            </a:r>
            <a:r>
              <a:rPr lang="zh-CN" altLang="en-US" sz="4400" dirty="0"/>
              <a:t>建筑的最短距离，两两之间用空格隔开。（如果无法到达则输出−</a:t>
            </a:r>
            <a:r>
              <a:rPr lang="en-US" altLang="zh-CN" sz="4400" dirty="0"/>
              <a:t>1</a:t>
            </a:r>
            <a:r>
              <a:rPr lang="zh-CN" altLang="en-US" sz="4400" dirty="0"/>
              <a:t>）</a:t>
            </a:r>
          </a:p>
        </p:txBody>
      </p:sp>
    </p:spTree>
    <p:custDataLst>
      <p:tags r:id="rId1"/>
    </p:custDataLst>
    <p:extLst>
      <p:ext uri="{BB962C8B-B14F-4D97-AF65-F5344CB8AC3E}">
        <p14:creationId xmlns:p14="http://schemas.microsoft.com/office/powerpoint/2010/main" val="369626783"/>
      </p:ext>
    </p:extLst>
  </p:cSld>
  <p:clrMapOvr>
    <a:masterClrMapping/>
  </p:clrMapOvr>
  <p:transition spd="slow" advClick="0" advTm="1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6989266"/>
          </a:xfrm>
          <a:prstGeom prst="rect">
            <a:avLst/>
          </a:prstGeom>
          <a:noFill/>
          <a:ln>
            <a:noFill/>
          </a:ln>
        </p:spPr>
        <p:txBody>
          <a:bodyPr wrap="square" rtlCol="0">
            <a:spAutoFit/>
          </a:bodyPr>
          <a:lstStyle/>
          <a:p>
            <a:pPr algn="l"/>
            <a:r>
              <a:rPr lang="en-US" altLang="zh-CN" sz="1800" dirty="0">
                <a:solidFill>
                  <a:schemeClr val="tx1"/>
                </a:solidFill>
                <a:latin typeface="宋体" panose="02010600030101010101" pitchFamily="2" charset="-122"/>
                <a:ea typeface="宋体" panose="02010600030101010101" pitchFamily="2" charset="-122"/>
              </a:rPr>
              <a:t>#include&lt;bits/</a:t>
            </a:r>
            <a:r>
              <a:rPr lang="en-US" altLang="zh-CN" sz="1800" dirty="0" err="1">
                <a:solidFill>
                  <a:schemeClr val="tx1"/>
                </a:solidFill>
                <a:latin typeface="宋体" panose="02010600030101010101" pitchFamily="2" charset="-122"/>
                <a:ea typeface="宋体" panose="02010600030101010101" pitchFamily="2" charset="-122"/>
              </a:rPr>
              <a:t>stdc</a:t>
            </a:r>
            <a:r>
              <a:rPr lang="en-US" altLang="zh-CN" sz="1800" dirty="0">
                <a:solidFill>
                  <a:schemeClr val="tx1"/>
                </a:solidFill>
                <a:latin typeface="宋体" panose="02010600030101010101" pitchFamily="2" charset="-122"/>
                <a:ea typeface="宋体" panose="02010600030101010101" pitchFamily="2" charset="-122"/>
              </a:rPr>
              <a:t>++.h&gt;</a:t>
            </a:r>
          </a:p>
          <a:p>
            <a:pPr algn="l"/>
            <a:r>
              <a:rPr lang="en-US" altLang="zh-CN" sz="1800" dirty="0">
                <a:solidFill>
                  <a:schemeClr val="tx1"/>
                </a:solidFill>
                <a:latin typeface="宋体" panose="02010600030101010101" pitchFamily="2" charset="-122"/>
                <a:ea typeface="宋体" panose="02010600030101010101" pitchFamily="2" charset="-122"/>
              </a:rPr>
              <a:t>using namespace </a:t>
            </a:r>
            <a:r>
              <a:rPr lang="en-US" altLang="zh-CN" sz="1800" dirty="0" err="1">
                <a:solidFill>
                  <a:schemeClr val="tx1"/>
                </a:solidFill>
                <a:latin typeface="宋体" panose="02010600030101010101" pitchFamily="2" charset="-122"/>
                <a:ea typeface="宋体" panose="02010600030101010101" pitchFamily="2" charset="-122"/>
              </a:rPr>
              <a:t>std</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err="1">
                <a:solidFill>
                  <a:schemeClr val="tx1"/>
                </a:solidFill>
                <a:latin typeface="宋体" panose="02010600030101010101" pitchFamily="2" charset="-122"/>
                <a:ea typeface="宋体" panose="02010600030101010101" pitchFamily="2" charset="-122"/>
              </a:rPr>
              <a:t>const</a:t>
            </a:r>
            <a:r>
              <a:rPr lang="en-US" altLang="zh-CN" sz="1800" dirty="0">
                <a:solidFill>
                  <a:schemeClr val="tx1"/>
                </a:solidFill>
                <a:latin typeface="宋体" panose="02010600030101010101" pitchFamily="2" charset="-122"/>
                <a:ea typeface="宋体" panose="02010600030101010101" pitchFamily="2" charset="-122"/>
              </a:rPr>
              <a:t> long </a:t>
            </a:r>
            <a:r>
              <a:rPr lang="en-US" altLang="zh-CN" sz="1800" dirty="0" err="1">
                <a:solidFill>
                  <a:schemeClr val="tx1"/>
                </a:solidFill>
                <a:latin typeface="宋体" panose="02010600030101010101" pitchFamily="2" charset="-122"/>
                <a:ea typeface="宋体" panose="02010600030101010101" pitchFamily="2" charset="-122"/>
              </a:rPr>
              <a:t>long</a:t>
            </a:r>
            <a:r>
              <a:rPr lang="en-US" altLang="zh-CN" sz="1800" dirty="0">
                <a:solidFill>
                  <a:schemeClr val="tx1"/>
                </a:solidFill>
                <a:latin typeface="宋体" panose="02010600030101010101" pitchFamily="2" charset="-122"/>
                <a:ea typeface="宋体" panose="02010600030101010101" pitchFamily="2" charset="-122"/>
              </a:rPr>
              <a:t> INF = 0x3f3f3f3f3f3f3f3fLL; //</a:t>
            </a:r>
            <a:r>
              <a:rPr lang="zh-CN" altLang="en-US" sz="1800" dirty="0">
                <a:solidFill>
                  <a:schemeClr val="tx1"/>
                </a:solidFill>
                <a:latin typeface="宋体" panose="02010600030101010101" pitchFamily="2" charset="-122"/>
                <a:ea typeface="宋体" panose="02010600030101010101" pitchFamily="2" charset="-122"/>
              </a:rPr>
              <a:t>这样定义</a:t>
            </a:r>
            <a:r>
              <a:rPr lang="en-US" altLang="zh-CN" sz="1800" dirty="0">
                <a:solidFill>
                  <a:schemeClr val="tx1"/>
                </a:solidFill>
                <a:latin typeface="宋体" panose="02010600030101010101" pitchFamily="2" charset="-122"/>
                <a:ea typeface="宋体" panose="02010600030101010101" pitchFamily="2" charset="-122"/>
              </a:rPr>
              <a:t>INF</a:t>
            </a:r>
            <a:r>
              <a:rPr lang="zh-CN" altLang="en-US" sz="1800" dirty="0">
                <a:solidFill>
                  <a:schemeClr val="tx1"/>
                </a:solidFill>
                <a:latin typeface="宋体" panose="02010600030101010101" pitchFamily="2" charset="-122"/>
                <a:ea typeface="宋体" panose="02010600030101010101" pitchFamily="2" charset="-122"/>
              </a:rPr>
              <a:t>的好处是</a:t>
            </a:r>
            <a:r>
              <a:rPr lang="en-US" altLang="zh-CN" sz="1800" dirty="0">
                <a:solidFill>
                  <a:schemeClr val="tx1"/>
                </a:solidFill>
                <a:latin typeface="宋体" panose="02010600030101010101" pitchFamily="2" charset="-122"/>
                <a:ea typeface="宋体" panose="02010600030101010101" pitchFamily="2" charset="-122"/>
              </a:rPr>
              <a:t>: INF &lt;= </a:t>
            </a:r>
            <a:r>
              <a:rPr lang="en-US" altLang="zh-CN" sz="1800" dirty="0" err="1">
                <a:solidFill>
                  <a:schemeClr val="tx1"/>
                </a:solidFill>
                <a:latin typeface="宋体" panose="02010600030101010101" pitchFamily="2" charset="-122"/>
                <a:ea typeface="宋体" panose="02010600030101010101" pitchFamily="2" charset="-122"/>
              </a:rPr>
              <a:t>INF+x</a:t>
            </a:r>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err="1">
                <a:solidFill>
                  <a:schemeClr val="tx1"/>
                </a:solidFill>
                <a:latin typeface="宋体" panose="02010600030101010101" pitchFamily="2" charset="-122"/>
                <a:ea typeface="宋体" panose="02010600030101010101" pitchFamily="2" charset="-122"/>
              </a:rPr>
              <a:t>const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N= 3e5+2;</a:t>
            </a:r>
          </a:p>
          <a:p>
            <a:pPr algn="l"/>
            <a:r>
              <a:rPr lang="en-US" altLang="zh-CN" sz="1800" dirty="0" err="1">
                <a:solidFill>
                  <a:schemeClr val="tx1"/>
                </a:solidFill>
                <a:latin typeface="宋体" panose="02010600030101010101" pitchFamily="2" charset="-122"/>
                <a:ea typeface="宋体" panose="02010600030101010101" pitchFamily="2" charset="-122"/>
              </a:rPr>
              <a:t>struct</a:t>
            </a:r>
            <a:r>
              <a:rPr lang="en-US" altLang="zh-CN" sz="1800" dirty="0">
                <a:solidFill>
                  <a:schemeClr val="tx1"/>
                </a:solidFill>
                <a:latin typeface="宋体" panose="02010600030101010101" pitchFamily="2" charset="-122"/>
                <a:ea typeface="宋体" panose="02010600030101010101" pitchFamily="2" charset="-122"/>
              </a:rPr>
              <a:t> edge{</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from, to; long </a:t>
            </a:r>
            <a:r>
              <a:rPr lang="en-US" altLang="zh-CN" sz="1800" dirty="0" err="1">
                <a:solidFill>
                  <a:schemeClr val="tx1"/>
                </a:solidFill>
                <a:latin typeface="宋体" panose="02010600030101010101" pitchFamily="2" charset="-122"/>
                <a:ea typeface="宋体" panose="02010600030101010101" pitchFamily="2" charset="-122"/>
              </a:rPr>
              <a:t>long</a:t>
            </a:r>
            <a:r>
              <a:rPr lang="en-US" altLang="zh-CN" sz="1800" dirty="0">
                <a:solidFill>
                  <a:schemeClr val="tx1"/>
                </a:solidFill>
                <a:latin typeface="宋体" panose="02010600030101010101" pitchFamily="2" charset="-122"/>
                <a:ea typeface="宋体" panose="02010600030101010101" pitchFamily="2" charset="-122"/>
              </a:rPr>
              <a:t> w; //</a:t>
            </a:r>
            <a:r>
              <a:rPr lang="zh-CN" altLang="en-US" sz="1800" dirty="0">
                <a:solidFill>
                  <a:schemeClr val="tx1"/>
                </a:solidFill>
                <a:latin typeface="宋体" panose="02010600030101010101" pitchFamily="2" charset="-122"/>
                <a:ea typeface="宋体" panose="02010600030101010101" pitchFamily="2" charset="-122"/>
              </a:rPr>
              <a:t>起点，终点，权值。起点</a:t>
            </a:r>
            <a:r>
              <a:rPr lang="en-US" altLang="zh-CN" sz="1800" dirty="0">
                <a:solidFill>
                  <a:schemeClr val="tx1"/>
                </a:solidFill>
                <a:latin typeface="宋体" panose="02010600030101010101" pitchFamily="2" charset="-122"/>
                <a:ea typeface="宋体" panose="02010600030101010101" pitchFamily="2" charset="-122"/>
              </a:rPr>
              <a:t>from</a:t>
            </a:r>
            <a:r>
              <a:rPr lang="zh-CN" altLang="en-US" sz="1800" dirty="0">
                <a:solidFill>
                  <a:schemeClr val="tx1"/>
                </a:solidFill>
                <a:latin typeface="宋体" panose="02010600030101010101" pitchFamily="2" charset="-122"/>
                <a:ea typeface="宋体" panose="02010600030101010101" pitchFamily="2" charset="-122"/>
              </a:rPr>
              <a:t>并没有用到，</a:t>
            </a:r>
            <a:r>
              <a:rPr lang="en-US" altLang="zh-CN" sz="1800" dirty="0">
                <a:solidFill>
                  <a:schemeClr val="tx1"/>
                </a:solidFill>
                <a:latin typeface="宋体" panose="02010600030101010101" pitchFamily="2" charset="-122"/>
                <a:ea typeface="宋体" panose="02010600030101010101" pitchFamily="2" charset="-122"/>
              </a:rPr>
              <a:t>e[</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r>
              <a:rPr lang="zh-CN" altLang="en-US" sz="1800" dirty="0">
                <a:solidFill>
                  <a:schemeClr val="tx1"/>
                </a:solidFill>
                <a:latin typeface="宋体" panose="02010600030101010101" pitchFamily="2" charset="-122"/>
                <a:ea typeface="宋体" panose="02010600030101010101" pitchFamily="2" charset="-122"/>
              </a:rPr>
              <a:t>的</a:t>
            </a:r>
            <a:r>
              <a:rPr lang="en-US" altLang="zh-CN" sz="1800" dirty="0" err="1">
                <a:solidFill>
                  <a:schemeClr val="tx1"/>
                </a:solidFill>
                <a:latin typeface="宋体" panose="02010600030101010101" pitchFamily="2" charset="-122"/>
                <a:ea typeface="宋体" panose="02010600030101010101" pitchFamily="2" charset="-122"/>
              </a:rPr>
              <a:t>i</a:t>
            </a:r>
            <a:r>
              <a:rPr lang="zh-CN" altLang="en-US" sz="1800" dirty="0">
                <a:solidFill>
                  <a:schemeClr val="tx1"/>
                </a:solidFill>
                <a:latin typeface="宋体" panose="02010600030101010101" pitchFamily="2" charset="-122"/>
                <a:ea typeface="宋体" panose="02010600030101010101" pitchFamily="2" charset="-122"/>
              </a:rPr>
              <a:t>就是</a:t>
            </a:r>
            <a:r>
              <a:rPr lang="en-US" altLang="zh-CN" sz="1800" dirty="0">
                <a:solidFill>
                  <a:schemeClr val="tx1"/>
                </a:solidFill>
                <a:latin typeface="宋体" panose="02010600030101010101" pitchFamily="2" charset="-122"/>
                <a:ea typeface="宋体" panose="02010600030101010101" pitchFamily="2" charset="-122"/>
              </a:rPr>
              <a:t>from</a:t>
            </a:r>
          </a:p>
          <a:p>
            <a:pPr algn="l"/>
            <a:r>
              <a:rPr lang="en-US" altLang="zh-CN" sz="1800" dirty="0">
                <a:solidFill>
                  <a:schemeClr val="tx1"/>
                </a:solidFill>
                <a:latin typeface="宋体" panose="02010600030101010101" pitchFamily="2" charset="-122"/>
                <a:ea typeface="宋体" panose="02010600030101010101" pitchFamily="2" charset="-122"/>
              </a:rPr>
              <a:t>    edge(</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b,long</a:t>
            </a:r>
            <a:r>
              <a:rPr lang="en-US" altLang="zh-CN" sz="1800" dirty="0">
                <a:solidFill>
                  <a:schemeClr val="tx1"/>
                </a:solidFill>
                <a:latin typeface="宋体" panose="02010600030101010101" pitchFamily="2" charset="-122"/>
                <a:ea typeface="宋体" panose="02010600030101010101" pitchFamily="2" charset="-122"/>
              </a:rPr>
              <a:t> long c){from=a; to=b; w=c;}</a:t>
            </a:r>
          </a:p>
          <a:p>
            <a:pPr algn="l"/>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vector&lt;edge&gt;e[N];  		   //</a:t>
            </a:r>
            <a:r>
              <a:rPr lang="zh-CN" altLang="en-US" sz="1800" dirty="0">
                <a:solidFill>
                  <a:schemeClr val="tx1"/>
                </a:solidFill>
                <a:latin typeface="宋体" panose="02010600030101010101" pitchFamily="2" charset="-122"/>
                <a:ea typeface="宋体" panose="02010600030101010101" pitchFamily="2" charset="-122"/>
              </a:rPr>
              <a:t>用于存储图</a:t>
            </a:r>
          </a:p>
          <a:p>
            <a:pPr algn="l"/>
            <a:r>
              <a:rPr lang="en-US" altLang="zh-CN" sz="1800" dirty="0" err="1">
                <a:solidFill>
                  <a:schemeClr val="tx1"/>
                </a:solidFill>
                <a:latin typeface="宋体" panose="02010600030101010101" pitchFamily="2" charset="-122"/>
                <a:ea typeface="宋体" panose="02010600030101010101" pitchFamily="2" charset="-122"/>
              </a:rPr>
              <a:t>struct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id; long </a:t>
            </a:r>
            <a:r>
              <a:rPr lang="en-US" altLang="zh-CN" sz="1800" dirty="0" err="1">
                <a:solidFill>
                  <a:schemeClr val="tx1"/>
                </a:solidFill>
                <a:latin typeface="宋体" panose="02010600030101010101" pitchFamily="2" charset="-122"/>
                <a:ea typeface="宋体" panose="02010600030101010101" pitchFamily="2" charset="-122"/>
              </a:rPr>
              <a:t>long</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n_dis</a:t>
            </a:r>
            <a:r>
              <a:rPr lang="en-US" altLang="zh-CN" sz="1800" dirty="0">
                <a:solidFill>
                  <a:schemeClr val="tx1"/>
                </a:solidFill>
                <a:latin typeface="宋体" panose="02010600030101010101" pitchFamily="2" charset="-122"/>
                <a:ea typeface="宋体" panose="02010600030101010101" pitchFamily="2" charset="-122"/>
              </a:rPr>
              <a:t>;   //id</a:t>
            </a:r>
            <a:r>
              <a:rPr lang="zh-CN" altLang="en-US" sz="1800" dirty="0">
                <a:solidFill>
                  <a:schemeClr val="tx1"/>
                </a:solidFill>
                <a:latin typeface="宋体" panose="02010600030101010101" pitchFamily="2" charset="-122"/>
                <a:ea typeface="宋体" panose="02010600030101010101" pitchFamily="2" charset="-122"/>
              </a:rPr>
              <a:t>：结点；</a:t>
            </a:r>
            <a:r>
              <a:rPr lang="en-US" altLang="zh-CN" sz="1800" dirty="0" err="1">
                <a:solidFill>
                  <a:schemeClr val="tx1"/>
                </a:solidFill>
                <a:latin typeface="宋体" panose="02010600030101010101" pitchFamily="2" charset="-122"/>
                <a:ea typeface="宋体" panose="02010600030101010101" pitchFamily="2" charset="-122"/>
              </a:rPr>
              <a:t>n_dis</a:t>
            </a:r>
            <a:r>
              <a:rPr lang="zh-CN" altLang="en-US" sz="1800" dirty="0">
                <a:solidFill>
                  <a:schemeClr val="tx1"/>
                </a:solidFill>
                <a:latin typeface="宋体" panose="02010600030101010101" pitchFamily="2" charset="-122"/>
                <a:ea typeface="宋体" panose="02010600030101010101" pitchFamily="2" charset="-122"/>
              </a:rPr>
              <a:t>：这个结点到起点的距离</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b,long</a:t>
            </a:r>
            <a:r>
              <a:rPr lang="en-US" altLang="zh-CN" sz="1800" dirty="0">
                <a:solidFill>
                  <a:schemeClr val="tx1"/>
                </a:solidFill>
                <a:latin typeface="宋体" panose="02010600030101010101" pitchFamily="2" charset="-122"/>
                <a:ea typeface="宋体" panose="02010600030101010101" pitchFamily="2" charset="-122"/>
              </a:rPr>
              <a:t> long c){id=b; </a:t>
            </a:r>
            <a:r>
              <a:rPr lang="en-US" altLang="zh-CN" sz="1800" dirty="0" err="1">
                <a:solidFill>
                  <a:schemeClr val="tx1"/>
                </a:solidFill>
                <a:latin typeface="宋体" panose="02010600030101010101" pitchFamily="2" charset="-122"/>
                <a:ea typeface="宋体" panose="02010600030101010101" pitchFamily="2" charset="-122"/>
              </a:rPr>
              <a:t>n_dis</a:t>
            </a:r>
            <a:r>
              <a:rPr lang="en-US" altLang="zh-CN" sz="1800" dirty="0">
                <a:solidFill>
                  <a:schemeClr val="tx1"/>
                </a:solidFill>
                <a:latin typeface="宋体" panose="02010600030101010101" pitchFamily="2" charset="-122"/>
                <a:ea typeface="宋体" panose="02010600030101010101" pitchFamily="2" charset="-122"/>
              </a:rPr>
              <a:t>=c;}</a:t>
            </a:r>
          </a:p>
          <a:p>
            <a:pPr algn="l"/>
            <a:r>
              <a:rPr lang="en-US" altLang="zh-CN" sz="1800" dirty="0">
                <a:solidFill>
                  <a:schemeClr val="tx1"/>
                </a:solidFill>
                <a:latin typeface="宋体" panose="02010600030101010101" pitchFamily="2" charset="-122"/>
                <a:ea typeface="宋体" panose="02010600030101010101" pitchFamily="2" charset="-122"/>
              </a:rPr>
              <a:t>    bool operator &lt; (</a:t>
            </a:r>
            <a:r>
              <a:rPr lang="en-US" altLang="zh-CN" sz="1800" dirty="0" err="1">
                <a:solidFill>
                  <a:schemeClr val="tx1"/>
                </a:solidFill>
                <a:latin typeface="宋体" panose="02010600030101010101" pitchFamily="2" charset="-122"/>
                <a:ea typeface="宋体" panose="02010600030101010101" pitchFamily="2" charset="-122"/>
              </a:rPr>
              <a:t>const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 &amp; a) </a:t>
            </a:r>
            <a:r>
              <a:rPr lang="en-US" altLang="zh-CN" sz="1800" dirty="0" err="1">
                <a:solidFill>
                  <a:schemeClr val="tx1"/>
                </a:solidFill>
                <a:latin typeface="宋体" panose="02010600030101010101" pitchFamily="2" charset="-122"/>
                <a:ea typeface="宋体" panose="02010600030101010101" pitchFamily="2" charset="-122"/>
              </a:rPr>
              <a:t>const</a:t>
            </a:r>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a:solidFill>
                  <a:schemeClr val="tx1"/>
                </a:solidFill>
                <a:latin typeface="宋体" panose="02010600030101010101" pitchFamily="2" charset="-122"/>
                <a:ea typeface="宋体" panose="02010600030101010101" pitchFamily="2" charset="-122"/>
              </a:rPr>
              <a:t>    { return </a:t>
            </a:r>
            <a:r>
              <a:rPr lang="en-US" altLang="zh-CN" sz="1800" dirty="0" err="1">
                <a:solidFill>
                  <a:schemeClr val="tx1"/>
                </a:solidFill>
                <a:latin typeface="宋体" panose="02010600030101010101" pitchFamily="2" charset="-122"/>
                <a:ea typeface="宋体" panose="02010600030101010101" pitchFamily="2" charset="-122"/>
              </a:rPr>
              <a:t>n_dis</a:t>
            </a:r>
            <a:r>
              <a:rPr lang="en-US" altLang="zh-CN" sz="1800" dirty="0">
                <a:solidFill>
                  <a:schemeClr val="tx1"/>
                </a:solidFill>
                <a:latin typeface="宋体" panose="02010600030101010101" pitchFamily="2" charset="-122"/>
                <a:ea typeface="宋体" panose="02010600030101010101" pitchFamily="2" charset="-122"/>
              </a:rPr>
              <a:t> &gt; </a:t>
            </a:r>
            <a:r>
              <a:rPr lang="en-US" altLang="zh-CN" sz="1800" dirty="0" err="1">
                <a:solidFill>
                  <a:schemeClr val="tx1"/>
                </a:solidFill>
                <a:latin typeface="宋体" panose="02010600030101010101" pitchFamily="2" charset="-122"/>
                <a:ea typeface="宋体" panose="02010600030101010101" pitchFamily="2" charset="-122"/>
              </a:rPr>
              <a:t>a.n_dis</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n,m</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pre[N];                                //</a:t>
            </a:r>
            <a:r>
              <a:rPr lang="zh-CN" altLang="en-US" sz="1800" dirty="0">
                <a:solidFill>
                  <a:schemeClr val="tx1"/>
                </a:solidFill>
                <a:latin typeface="宋体" panose="02010600030101010101" pitchFamily="2" charset="-122"/>
                <a:ea typeface="宋体" panose="02010600030101010101" pitchFamily="2" charset="-122"/>
              </a:rPr>
              <a:t>记录前驱结点，用于生成路径</a:t>
            </a:r>
          </a:p>
          <a:p>
            <a:pPr algn="l"/>
            <a:r>
              <a:rPr lang="en-US" altLang="zh-CN" sz="1800" dirty="0">
                <a:solidFill>
                  <a:schemeClr val="tx1"/>
                </a:solidFill>
                <a:latin typeface="宋体" panose="02010600030101010101" pitchFamily="2" charset="-122"/>
                <a:ea typeface="宋体" panose="02010600030101010101" pitchFamily="2" charset="-122"/>
              </a:rPr>
              <a:t>void </a:t>
            </a:r>
            <a:r>
              <a:rPr lang="en-US" altLang="zh-CN" sz="1800" dirty="0" err="1">
                <a:solidFill>
                  <a:schemeClr val="tx1"/>
                </a:solidFill>
                <a:latin typeface="宋体" panose="02010600030101010101" pitchFamily="2" charset="-122"/>
                <a:ea typeface="宋体" panose="02010600030101010101" pitchFamily="2" charset="-122"/>
              </a:rPr>
              <a:t>print_path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s,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t) {            //</a:t>
            </a:r>
            <a:r>
              <a:rPr lang="zh-CN" altLang="en-US" sz="1800" dirty="0">
                <a:solidFill>
                  <a:schemeClr val="tx1"/>
                </a:solidFill>
                <a:latin typeface="宋体" panose="02010600030101010101" pitchFamily="2" charset="-122"/>
                <a:ea typeface="宋体" panose="02010600030101010101" pitchFamily="2" charset="-122"/>
              </a:rPr>
              <a:t>打印从</a:t>
            </a:r>
            <a:r>
              <a:rPr lang="en-US" altLang="zh-CN" sz="1800" dirty="0">
                <a:solidFill>
                  <a:schemeClr val="tx1"/>
                </a:solidFill>
                <a:latin typeface="宋体" panose="02010600030101010101" pitchFamily="2" charset="-122"/>
                <a:ea typeface="宋体" panose="02010600030101010101" pitchFamily="2" charset="-122"/>
              </a:rPr>
              <a:t>s</a:t>
            </a:r>
            <a:r>
              <a:rPr lang="zh-CN" altLang="en-US" sz="1800" dirty="0">
                <a:solidFill>
                  <a:schemeClr val="tx1"/>
                </a:solidFill>
                <a:latin typeface="宋体" panose="02010600030101010101" pitchFamily="2" charset="-122"/>
                <a:ea typeface="宋体" panose="02010600030101010101" pitchFamily="2" charset="-122"/>
              </a:rPr>
              <a:t>到</a:t>
            </a:r>
            <a:r>
              <a:rPr lang="en-US" altLang="zh-CN" sz="1800" dirty="0">
                <a:solidFill>
                  <a:schemeClr val="tx1"/>
                </a:solidFill>
                <a:latin typeface="宋体" panose="02010600030101010101" pitchFamily="2" charset="-122"/>
                <a:ea typeface="宋体" panose="02010600030101010101" pitchFamily="2" charset="-122"/>
              </a:rPr>
              <a:t>t</a:t>
            </a:r>
            <a:r>
              <a:rPr lang="zh-CN" altLang="en-US" sz="1800" dirty="0">
                <a:solidFill>
                  <a:schemeClr val="tx1"/>
                </a:solidFill>
                <a:latin typeface="宋体" panose="02010600030101010101" pitchFamily="2" charset="-122"/>
                <a:ea typeface="宋体" panose="02010600030101010101" pitchFamily="2" charset="-122"/>
              </a:rPr>
              <a:t>的最短路</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if(s==t){ </a:t>
            </a:r>
            <a:r>
              <a:rPr lang="en-US" altLang="zh-CN" sz="1800" dirty="0" err="1">
                <a:solidFill>
                  <a:schemeClr val="tx1"/>
                </a:solidFill>
                <a:latin typeface="宋体" panose="02010600030101010101" pitchFamily="2" charset="-122"/>
                <a:ea typeface="宋体" panose="02010600030101010101" pitchFamily="2" charset="-122"/>
              </a:rPr>
              <a:t>printf</a:t>
            </a:r>
            <a:r>
              <a:rPr lang="en-US" altLang="zh-CN" sz="1800" dirty="0">
                <a:solidFill>
                  <a:schemeClr val="tx1"/>
                </a:solidFill>
                <a:latin typeface="宋体" panose="02010600030101010101" pitchFamily="2" charset="-122"/>
                <a:ea typeface="宋体" panose="02010600030101010101" pitchFamily="2" charset="-122"/>
              </a:rPr>
              <a:t>("%d ", s); return; }  //</a:t>
            </a:r>
            <a:r>
              <a:rPr lang="zh-CN" altLang="en-US" sz="1800" dirty="0">
                <a:solidFill>
                  <a:schemeClr val="tx1"/>
                </a:solidFill>
                <a:latin typeface="宋体" panose="02010600030101010101" pitchFamily="2" charset="-122"/>
                <a:ea typeface="宋体" panose="02010600030101010101" pitchFamily="2" charset="-122"/>
              </a:rPr>
              <a:t>打印起点</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print_path</a:t>
            </a:r>
            <a:r>
              <a:rPr lang="en-US" altLang="zh-CN" sz="1800" dirty="0">
                <a:solidFill>
                  <a:schemeClr val="tx1"/>
                </a:solidFill>
                <a:latin typeface="宋体" panose="02010600030101010101" pitchFamily="2" charset="-122"/>
                <a:ea typeface="宋体" panose="02010600030101010101" pitchFamily="2" charset="-122"/>
              </a:rPr>
              <a:t>(s, pre[t]);                 //</a:t>
            </a:r>
            <a:r>
              <a:rPr lang="zh-CN" altLang="en-US" sz="1800" dirty="0">
                <a:solidFill>
                  <a:schemeClr val="tx1"/>
                </a:solidFill>
                <a:latin typeface="宋体" panose="02010600030101010101" pitchFamily="2" charset="-122"/>
                <a:ea typeface="宋体" panose="02010600030101010101" pitchFamily="2" charset="-122"/>
              </a:rPr>
              <a:t>先打印前一个点</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printf</a:t>
            </a:r>
            <a:r>
              <a:rPr lang="en-US" altLang="zh-CN" sz="1800" dirty="0">
                <a:solidFill>
                  <a:schemeClr val="tx1"/>
                </a:solidFill>
                <a:latin typeface="宋体" panose="02010600030101010101" pitchFamily="2" charset="-122"/>
                <a:ea typeface="宋体" panose="02010600030101010101" pitchFamily="2" charset="-122"/>
              </a:rPr>
              <a:t>("%d ", t);                      //</a:t>
            </a:r>
            <a:r>
              <a:rPr lang="zh-CN" altLang="en-US" sz="1800" dirty="0">
                <a:solidFill>
                  <a:schemeClr val="tx1"/>
                </a:solidFill>
                <a:latin typeface="宋体" panose="02010600030101010101" pitchFamily="2" charset="-122"/>
                <a:ea typeface="宋体" panose="02010600030101010101" pitchFamily="2" charset="-122"/>
              </a:rPr>
              <a:t>后打印当前点。最后打印的是终点</a:t>
            </a:r>
            <a:r>
              <a:rPr lang="en-US" altLang="zh-CN" sz="1800" dirty="0">
                <a:solidFill>
                  <a:schemeClr val="tx1"/>
                </a:solidFill>
                <a:latin typeface="宋体" panose="02010600030101010101" pitchFamily="2" charset="-122"/>
                <a:ea typeface="宋体" panose="02010600030101010101" pitchFamily="2" charset="-122"/>
              </a:rPr>
              <a:t>t</a:t>
            </a:r>
          </a:p>
          <a:p>
            <a:pPr algn="l"/>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long </a:t>
            </a:r>
            <a:r>
              <a:rPr lang="en-US" altLang="zh-CN" sz="1800" dirty="0" err="1">
                <a:solidFill>
                  <a:schemeClr val="tx1"/>
                </a:solidFill>
                <a:latin typeface="宋体" panose="02010600030101010101" pitchFamily="2" charset="-122"/>
                <a:ea typeface="宋体" panose="02010600030101010101" pitchFamily="2" charset="-122"/>
              </a:rPr>
              <a:t>long</a:t>
            </a:r>
            <a:r>
              <a:rPr lang="en-US" altLang="zh-CN" sz="1800" dirty="0">
                <a:solidFill>
                  <a:schemeClr val="tx1"/>
                </a:solidFill>
                <a:latin typeface="宋体" panose="02010600030101010101" pitchFamily="2" charset="-122"/>
                <a:ea typeface="宋体" panose="02010600030101010101" pitchFamily="2" charset="-122"/>
              </a:rPr>
              <a:t>  dis[N];         //</a:t>
            </a:r>
            <a:r>
              <a:rPr lang="zh-CN" altLang="en-US" sz="1800" dirty="0">
                <a:solidFill>
                  <a:schemeClr val="tx1"/>
                </a:solidFill>
                <a:latin typeface="宋体" panose="02010600030101010101" pitchFamily="2" charset="-122"/>
                <a:ea typeface="宋体" panose="02010600030101010101" pitchFamily="2" charset="-122"/>
              </a:rPr>
              <a:t>记录所有结点到起点的距离</a:t>
            </a:r>
          </a:p>
          <a:p>
            <a:pPr algn="l"/>
            <a:r>
              <a:rPr lang="en-US" altLang="zh-CN" sz="1800" dirty="0">
                <a:solidFill>
                  <a:schemeClr val="tx1"/>
                </a:solidFill>
                <a:latin typeface="宋体" panose="02010600030101010101" pitchFamily="2" charset="-122"/>
                <a:ea typeface="宋体" panose="02010600030101010101" pitchFamily="2" charset="-122"/>
              </a:rPr>
              <a:t>void </a:t>
            </a:r>
            <a:r>
              <a:rPr lang="en-US" altLang="zh-CN" sz="1800" dirty="0" err="1">
                <a:solidFill>
                  <a:schemeClr val="tx1"/>
                </a:solidFill>
                <a:latin typeface="宋体" panose="02010600030101010101" pitchFamily="2" charset="-122"/>
                <a:ea typeface="宋体" panose="02010600030101010101" pitchFamily="2" charset="-122"/>
              </a:rPr>
              <a:t>dijkstra</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s = 1;             //</a:t>
            </a:r>
            <a:r>
              <a:rPr lang="zh-CN" altLang="en-US" sz="1800" dirty="0">
                <a:solidFill>
                  <a:schemeClr val="tx1"/>
                </a:solidFill>
                <a:latin typeface="宋体" panose="02010600030101010101" pitchFamily="2" charset="-122"/>
                <a:ea typeface="宋体" panose="02010600030101010101" pitchFamily="2" charset="-122"/>
              </a:rPr>
              <a:t>起点</a:t>
            </a:r>
            <a:r>
              <a:rPr lang="en-US" altLang="zh-CN" sz="1800" dirty="0">
                <a:solidFill>
                  <a:schemeClr val="tx1"/>
                </a:solidFill>
                <a:latin typeface="宋体" panose="02010600030101010101" pitchFamily="2" charset="-122"/>
                <a:ea typeface="宋体" panose="02010600030101010101" pitchFamily="2" charset="-122"/>
              </a:rPr>
              <a:t>s</a:t>
            </a:r>
            <a:r>
              <a:rPr lang="zh-CN" altLang="en-US" sz="1800" dirty="0">
                <a:solidFill>
                  <a:schemeClr val="tx1"/>
                </a:solidFill>
                <a:latin typeface="宋体" panose="02010600030101010101" pitchFamily="2" charset="-122"/>
                <a:ea typeface="宋体" panose="02010600030101010101" pitchFamily="2" charset="-122"/>
              </a:rPr>
              <a:t>是</a:t>
            </a:r>
            <a:r>
              <a:rPr lang="en-US" altLang="zh-CN" sz="1800" dirty="0">
                <a:solidFill>
                  <a:schemeClr val="tx1"/>
                </a:solidFill>
                <a:latin typeface="宋体" panose="02010600030101010101" pitchFamily="2" charset="-122"/>
                <a:ea typeface="宋体" panose="02010600030101010101" pitchFamily="2" charset="-122"/>
              </a:rPr>
              <a:t>1</a:t>
            </a:r>
          </a:p>
          <a:p>
            <a:pPr algn="l"/>
            <a:r>
              <a:rPr lang="en-US" altLang="zh-CN" sz="1800" dirty="0">
                <a:solidFill>
                  <a:schemeClr val="tx1"/>
                </a:solidFill>
                <a:latin typeface="宋体" panose="02010600030101010101" pitchFamily="2" charset="-122"/>
                <a:ea typeface="宋体" panose="02010600030101010101" pitchFamily="2" charset="-122"/>
              </a:rPr>
              <a:t>    bool done[N]; //done[</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]=true</a:t>
            </a:r>
            <a:r>
              <a:rPr lang="zh-CN" altLang="en-US" sz="1800" dirty="0">
                <a:solidFill>
                  <a:schemeClr val="tx1"/>
                </a:solidFill>
                <a:latin typeface="宋体" panose="02010600030101010101" pitchFamily="2" charset="-122"/>
                <a:ea typeface="宋体" panose="02010600030101010101" pitchFamily="2" charset="-122"/>
              </a:rPr>
              <a:t>表示到结点</a:t>
            </a:r>
            <a:r>
              <a:rPr lang="en-US" altLang="zh-CN" sz="1800" dirty="0" err="1">
                <a:solidFill>
                  <a:schemeClr val="tx1"/>
                </a:solidFill>
                <a:latin typeface="宋体" panose="02010600030101010101" pitchFamily="2" charset="-122"/>
                <a:ea typeface="宋体" panose="02010600030101010101" pitchFamily="2" charset="-122"/>
              </a:rPr>
              <a:t>i</a:t>
            </a:r>
            <a:r>
              <a:rPr lang="zh-CN" altLang="en-US" sz="1800" dirty="0">
                <a:solidFill>
                  <a:schemeClr val="tx1"/>
                </a:solidFill>
                <a:latin typeface="宋体" panose="02010600030101010101" pitchFamily="2" charset="-122"/>
                <a:ea typeface="宋体" panose="02010600030101010101" pitchFamily="2" charset="-122"/>
              </a:rPr>
              <a:t>的最短路径已经找到</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=1;i&lt;=</a:t>
            </a:r>
            <a:r>
              <a:rPr lang="en-US" altLang="zh-CN" sz="1800" dirty="0" err="1">
                <a:solidFill>
                  <a:schemeClr val="tx1"/>
                </a:solidFill>
                <a:latin typeface="宋体" panose="02010600030101010101" pitchFamily="2" charset="-122"/>
                <a:ea typeface="宋体" panose="02010600030101010101" pitchFamily="2" charset="-122"/>
              </a:rPr>
              <a:t>n;i</a:t>
            </a:r>
            <a:r>
              <a:rPr lang="en-US" altLang="zh-CN" sz="1800" dirty="0">
                <a:solidFill>
                  <a:schemeClr val="tx1"/>
                </a:solidFill>
                <a:latin typeface="宋体" panose="02010600030101010101" pitchFamily="2" charset="-122"/>
                <a:ea typeface="宋体" panose="02010600030101010101" pitchFamily="2" charset="-122"/>
              </a:rPr>
              <a:t>++) {dis[</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]=INF; done[</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]=false; }    //</a:t>
            </a:r>
            <a:r>
              <a:rPr lang="zh-CN" altLang="en-US" sz="1800" dirty="0">
                <a:solidFill>
                  <a:schemeClr val="tx1"/>
                </a:solidFill>
                <a:latin typeface="宋体" panose="02010600030101010101" pitchFamily="2" charset="-122"/>
                <a:ea typeface="宋体" panose="02010600030101010101" pitchFamily="2" charset="-122"/>
              </a:rPr>
              <a:t>初始化</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dis[s]=0;                           //</a:t>
            </a:r>
            <a:r>
              <a:rPr lang="zh-CN" altLang="en-US" sz="1800" dirty="0">
                <a:solidFill>
                  <a:schemeClr val="tx1"/>
                </a:solidFill>
                <a:latin typeface="宋体" panose="02010600030101010101" pitchFamily="2" charset="-122"/>
                <a:ea typeface="宋体" panose="02010600030101010101" pitchFamily="2" charset="-122"/>
              </a:rPr>
              <a:t>起点到自己的距离是</a:t>
            </a:r>
            <a:r>
              <a:rPr lang="en-US" altLang="zh-CN" sz="1800" dirty="0">
                <a:solidFill>
                  <a:schemeClr val="tx1"/>
                </a:solidFill>
                <a:latin typeface="宋体" panose="02010600030101010101" pitchFamily="2" charset="-122"/>
                <a:ea typeface="宋体" panose="02010600030101010101" pitchFamily="2" charset="-122"/>
              </a:rPr>
              <a:t>0</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priority_queue</a:t>
            </a:r>
            <a:r>
              <a:rPr lang="en-US" altLang="zh-CN" sz="1800" dirty="0">
                <a:solidFill>
                  <a:schemeClr val="tx1"/>
                </a:solidFill>
                <a:latin typeface="宋体" panose="02010600030101010101" pitchFamily="2" charset="-122"/>
                <a:ea typeface="宋体" panose="02010600030101010101" pitchFamily="2" charset="-122"/>
              </a:rPr>
              <a:t> &lt;</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&gt; Q;          //</a:t>
            </a:r>
            <a:r>
              <a:rPr lang="zh-CN" altLang="en-US" sz="1800" dirty="0">
                <a:solidFill>
                  <a:schemeClr val="tx1"/>
                </a:solidFill>
                <a:latin typeface="宋体" panose="02010600030101010101" pitchFamily="2" charset="-122"/>
                <a:ea typeface="宋体" panose="02010600030101010101" pitchFamily="2" charset="-122"/>
              </a:rPr>
              <a:t>优先队列，存结点信息</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Q.push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(s, dis[s]));          //</a:t>
            </a:r>
            <a:r>
              <a:rPr lang="zh-CN" altLang="en-US" sz="1800" dirty="0">
                <a:solidFill>
                  <a:schemeClr val="tx1"/>
                </a:solidFill>
                <a:latin typeface="宋体" panose="02010600030101010101" pitchFamily="2" charset="-122"/>
                <a:ea typeface="宋体" panose="02010600030101010101" pitchFamily="2" charset="-122"/>
              </a:rPr>
              <a:t>起点进队列</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while (!</a:t>
            </a:r>
            <a:r>
              <a:rPr lang="en-US" altLang="zh-CN" sz="1800" dirty="0" err="1">
                <a:solidFill>
                  <a:schemeClr val="tx1"/>
                </a:solidFill>
                <a:latin typeface="宋体" panose="02010600030101010101" pitchFamily="2" charset="-122"/>
                <a:ea typeface="宋体" panose="02010600030101010101" pitchFamily="2" charset="-122"/>
              </a:rPr>
              <a:t>Q.empty</a:t>
            </a:r>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 u = </a:t>
            </a:r>
            <a:r>
              <a:rPr lang="en-US" altLang="zh-CN" sz="1800" dirty="0" err="1">
                <a:solidFill>
                  <a:schemeClr val="tx1"/>
                </a:solidFill>
                <a:latin typeface="宋体" panose="02010600030101010101" pitchFamily="2" charset="-122"/>
                <a:ea typeface="宋体" panose="02010600030101010101" pitchFamily="2" charset="-122"/>
              </a:rPr>
              <a:t>Q.top</a:t>
            </a:r>
            <a:r>
              <a:rPr lang="en-US" altLang="zh-CN" sz="1800" dirty="0">
                <a:solidFill>
                  <a:schemeClr val="tx1"/>
                </a:solidFill>
                <a:latin typeface="宋体" panose="02010600030101010101" pitchFamily="2" charset="-122"/>
                <a:ea typeface="宋体" panose="02010600030101010101" pitchFamily="2" charset="-122"/>
              </a:rPr>
              <a:t>();             //pop</a:t>
            </a:r>
            <a:r>
              <a:rPr lang="zh-CN" altLang="en-US" sz="1800" dirty="0">
                <a:solidFill>
                  <a:schemeClr val="tx1"/>
                </a:solidFill>
                <a:latin typeface="宋体" panose="02010600030101010101" pitchFamily="2" charset="-122"/>
                <a:ea typeface="宋体" panose="02010600030101010101" pitchFamily="2" charset="-122"/>
              </a:rPr>
              <a:t>出距起点</a:t>
            </a:r>
            <a:r>
              <a:rPr lang="en-US" altLang="zh-CN" sz="1800" dirty="0">
                <a:solidFill>
                  <a:schemeClr val="tx1"/>
                </a:solidFill>
                <a:latin typeface="宋体" panose="02010600030101010101" pitchFamily="2" charset="-122"/>
                <a:ea typeface="宋体" panose="02010600030101010101" pitchFamily="2" charset="-122"/>
              </a:rPr>
              <a:t>s</a:t>
            </a:r>
            <a:r>
              <a:rPr lang="zh-CN" altLang="en-US" sz="1800" dirty="0">
                <a:solidFill>
                  <a:schemeClr val="tx1"/>
                </a:solidFill>
                <a:latin typeface="宋体" panose="02010600030101010101" pitchFamily="2" charset="-122"/>
                <a:ea typeface="宋体" panose="02010600030101010101" pitchFamily="2" charset="-122"/>
              </a:rPr>
              <a:t>距离最小的结点</a:t>
            </a:r>
            <a:r>
              <a:rPr lang="en-US" altLang="zh-CN" sz="1800" dirty="0">
                <a:solidFill>
                  <a:schemeClr val="tx1"/>
                </a:solidFill>
                <a:latin typeface="宋体" panose="02010600030101010101" pitchFamily="2" charset="-122"/>
                <a:ea typeface="宋体" panose="02010600030101010101" pitchFamily="2" charset="-122"/>
              </a:rPr>
              <a:t>u</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Q.pop</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if(done[u.id])  continue;       //</a:t>
            </a:r>
            <a:r>
              <a:rPr lang="zh-CN" altLang="en-US" sz="1800" dirty="0">
                <a:solidFill>
                  <a:schemeClr val="tx1"/>
                </a:solidFill>
                <a:latin typeface="宋体" panose="02010600030101010101" pitchFamily="2" charset="-122"/>
                <a:ea typeface="宋体" panose="02010600030101010101" pitchFamily="2" charset="-122"/>
              </a:rPr>
              <a:t>丢弃已经找到最短路径的结点。即集合</a:t>
            </a:r>
            <a:r>
              <a:rPr lang="en-US" altLang="zh-CN" sz="1800" dirty="0">
                <a:solidFill>
                  <a:schemeClr val="tx1"/>
                </a:solidFill>
                <a:latin typeface="宋体" panose="02010600030101010101" pitchFamily="2" charset="-122"/>
                <a:ea typeface="宋体" panose="02010600030101010101" pitchFamily="2" charset="-122"/>
              </a:rPr>
              <a:t>A</a:t>
            </a:r>
            <a:r>
              <a:rPr lang="zh-CN" altLang="en-US" sz="1800" dirty="0">
                <a:solidFill>
                  <a:schemeClr val="tx1"/>
                </a:solidFill>
                <a:latin typeface="宋体" panose="02010600030101010101" pitchFamily="2" charset="-122"/>
                <a:ea typeface="宋体" panose="02010600030101010101" pitchFamily="2" charset="-122"/>
              </a:rPr>
              <a:t>中的结点            </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done[u.id]= true;</a:t>
            </a:r>
          </a:p>
          <a:p>
            <a:pPr algn="l"/>
            <a:r>
              <a:rPr lang="en-US" altLang="zh-CN" sz="1800" dirty="0">
                <a:solidFill>
                  <a:schemeClr val="tx1"/>
                </a:solidFill>
                <a:latin typeface="宋体" panose="02010600030101010101" pitchFamily="2" charset="-122"/>
                <a:ea typeface="宋体" panose="02010600030101010101" pitchFamily="2" charset="-122"/>
              </a:rPr>
              <a:t>        for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=0;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&lt;e[u.id].size();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  //</a:t>
            </a:r>
            <a:r>
              <a:rPr lang="zh-CN" altLang="en-US" sz="1800" dirty="0">
                <a:solidFill>
                  <a:schemeClr val="tx1"/>
                </a:solidFill>
                <a:latin typeface="宋体" panose="02010600030101010101" pitchFamily="2" charset="-122"/>
                <a:ea typeface="宋体" panose="02010600030101010101" pitchFamily="2" charset="-122"/>
              </a:rPr>
              <a:t>检查结点</a:t>
            </a:r>
            <a:r>
              <a:rPr lang="en-US" altLang="zh-CN" sz="1800" dirty="0">
                <a:solidFill>
                  <a:schemeClr val="tx1"/>
                </a:solidFill>
                <a:latin typeface="宋体" panose="02010600030101010101" pitchFamily="2" charset="-122"/>
                <a:ea typeface="宋体" panose="02010600030101010101" pitchFamily="2" charset="-122"/>
              </a:rPr>
              <a:t>u</a:t>
            </a:r>
            <a:r>
              <a:rPr lang="zh-CN" altLang="en-US" sz="1800" dirty="0">
                <a:solidFill>
                  <a:schemeClr val="tx1"/>
                </a:solidFill>
                <a:latin typeface="宋体" panose="02010600030101010101" pitchFamily="2" charset="-122"/>
                <a:ea typeface="宋体" panose="02010600030101010101" pitchFamily="2" charset="-122"/>
              </a:rPr>
              <a:t>的所有邻居</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edge y = e[u.id][</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//u.id</a:t>
            </a:r>
            <a:r>
              <a:rPr lang="zh-CN" altLang="en-US" sz="1800" dirty="0">
                <a:solidFill>
                  <a:schemeClr val="tx1"/>
                </a:solidFill>
                <a:latin typeface="宋体" panose="02010600030101010101" pitchFamily="2" charset="-122"/>
                <a:ea typeface="宋体" panose="02010600030101010101" pitchFamily="2" charset="-122"/>
              </a:rPr>
              <a:t>的第</a:t>
            </a:r>
            <a:r>
              <a:rPr lang="en-US" altLang="zh-CN" sz="1800" dirty="0" err="1">
                <a:solidFill>
                  <a:schemeClr val="tx1"/>
                </a:solidFill>
                <a:latin typeface="宋体" panose="02010600030101010101" pitchFamily="2" charset="-122"/>
                <a:ea typeface="宋体" panose="02010600030101010101" pitchFamily="2" charset="-122"/>
              </a:rPr>
              <a:t>i</a:t>
            </a:r>
            <a:r>
              <a:rPr lang="zh-CN" altLang="en-US" sz="1800" dirty="0">
                <a:solidFill>
                  <a:schemeClr val="tx1"/>
                </a:solidFill>
                <a:latin typeface="宋体" panose="02010600030101010101" pitchFamily="2" charset="-122"/>
                <a:ea typeface="宋体" panose="02010600030101010101" pitchFamily="2" charset="-122"/>
              </a:rPr>
              <a:t>个邻居是</a:t>
            </a:r>
            <a:r>
              <a:rPr lang="en-US" altLang="zh-CN" sz="1800" dirty="0">
                <a:solidFill>
                  <a:schemeClr val="tx1"/>
                </a:solidFill>
                <a:latin typeface="宋体" panose="02010600030101010101" pitchFamily="2" charset="-122"/>
                <a:ea typeface="宋体" panose="02010600030101010101" pitchFamily="2" charset="-122"/>
              </a:rPr>
              <a:t>y.to</a:t>
            </a:r>
          </a:p>
          <a:p>
            <a:pPr algn="l"/>
            <a:r>
              <a:rPr lang="en-US" altLang="zh-CN" sz="1800" dirty="0">
                <a:solidFill>
                  <a:schemeClr val="tx1"/>
                </a:solidFill>
                <a:latin typeface="宋体" panose="02010600030101010101" pitchFamily="2" charset="-122"/>
                <a:ea typeface="宋体" panose="02010600030101010101" pitchFamily="2" charset="-122"/>
              </a:rPr>
              <a:t>            if(done[y.to])  continue;    //</a:t>
            </a:r>
            <a:r>
              <a:rPr lang="zh-CN" altLang="en-US" sz="1800" dirty="0">
                <a:solidFill>
                  <a:schemeClr val="tx1"/>
                </a:solidFill>
                <a:latin typeface="宋体" panose="02010600030101010101" pitchFamily="2" charset="-122"/>
                <a:ea typeface="宋体" panose="02010600030101010101" pitchFamily="2" charset="-122"/>
              </a:rPr>
              <a:t>丢弃已经找到最短路径的邻居结点                </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if (dis[y.to] &gt; </a:t>
            </a:r>
            <a:r>
              <a:rPr lang="en-US" altLang="zh-CN" sz="1800" dirty="0" err="1">
                <a:solidFill>
                  <a:schemeClr val="tx1"/>
                </a:solidFill>
                <a:latin typeface="宋体" panose="02010600030101010101" pitchFamily="2" charset="-122"/>
                <a:ea typeface="宋体" panose="02010600030101010101" pitchFamily="2" charset="-122"/>
              </a:rPr>
              <a:t>y.w</a:t>
            </a:r>
            <a:r>
              <a:rPr lang="en-US" altLang="zh-CN" sz="1800" dirty="0">
                <a:solidFill>
                  <a:schemeClr val="tx1"/>
                </a:solidFill>
                <a:latin typeface="宋体" panose="02010600030101010101" pitchFamily="2" charset="-122"/>
                <a:ea typeface="宋体" panose="02010600030101010101" pitchFamily="2" charset="-122"/>
              </a:rPr>
              <a:t> + </a:t>
            </a:r>
            <a:r>
              <a:rPr lang="en-US" altLang="zh-CN" sz="1800" dirty="0" err="1">
                <a:solidFill>
                  <a:schemeClr val="tx1"/>
                </a:solidFill>
                <a:latin typeface="宋体" panose="02010600030101010101" pitchFamily="2" charset="-122"/>
                <a:ea typeface="宋体" panose="02010600030101010101" pitchFamily="2" charset="-122"/>
              </a:rPr>
              <a:t>u.n_dis</a:t>
            </a:r>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dis[y.to] = </a:t>
            </a:r>
            <a:r>
              <a:rPr lang="en-US" altLang="zh-CN" sz="1800" dirty="0" err="1">
                <a:solidFill>
                  <a:schemeClr val="tx1"/>
                </a:solidFill>
                <a:latin typeface="宋体" panose="02010600030101010101" pitchFamily="2" charset="-122"/>
                <a:ea typeface="宋体" panose="02010600030101010101" pitchFamily="2" charset="-122"/>
              </a:rPr>
              <a:t>y.w</a:t>
            </a:r>
            <a:r>
              <a:rPr lang="en-US" altLang="zh-CN" sz="1800" dirty="0">
                <a:solidFill>
                  <a:schemeClr val="tx1"/>
                </a:solidFill>
                <a:latin typeface="宋体" panose="02010600030101010101" pitchFamily="2" charset="-122"/>
                <a:ea typeface="宋体" panose="02010600030101010101" pitchFamily="2" charset="-122"/>
              </a:rPr>
              <a:t> + </a:t>
            </a:r>
            <a:r>
              <a:rPr lang="en-US" altLang="zh-CN" sz="1800" dirty="0" err="1">
                <a:solidFill>
                  <a:schemeClr val="tx1"/>
                </a:solidFill>
                <a:latin typeface="宋体" panose="02010600030101010101" pitchFamily="2" charset="-122"/>
                <a:ea typeface="宋体" panose="02010600030101010101" pitchFamily="2" charset="-122"/>
              </a:rPr>
              <a:t>u.n_dis</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Q.push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s_node</a:t>
            </a:r>
            <a:r>
              <a:rPr lang="en-US" altLang="zh-CN" sz="1800" dirty="0">
                <a:solidFill>
                  <a:schemeClr val="tx1"/>
                </a:solidFill>
                <a:latin typeface="宋体" panose="02010600030101010101" pitchFamily="2" charset="-122"/>
                <a:ea typeface="宋体" panose="02010600030101010101" pitchFamily="2" charset="-122"/>
              </a:rPr>
              <a:t>(y.to, dis[y.to]));  //</a:t>
            </a:r>
            <a:r>
              <a:rPr lang="zh-CN" altLang="en-US" sz="1800" dirty="0">
                <a:solidFill>
                  <a:schemeClr val="tx1"/>
                </a:solidFill>
                <a:latin typeface="宋体" panose="02010600030101010101" pitchFamily="2" charset="-122"/>
                <a:ea typeface="宋体" panose="02010600030101010101" pitchFamily="2" charset="-122"/>
              </a:rPr>
              <a:t>扩展新的邻居，放到优先队列中</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pre[y.to]=u.id;  //</a:t>
            </a:r>
            <a:r>
              <a:rPr lang="zh-CN" altLang="en-US" sz="1800" dirty="0">
                <a:solidFill>
                  <a:schemeClr val="tx1"/>
                </a:solidFill>
                <a:latin typeface="宋体" panose="02010600030101010101" pitchFamily="2" charset="-122"/>
                <a:ea typeface="宋体" panose="02010600030101010101" pitchFamily="2" charset="-122"/>
              </a:rPr>
              <a:t>如果有需要，记录路径</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    // </a:t>
            </a:r>
            <a:r>
              <a:rPr lang="en-US" altLang="zh-CN" sz="1800" dirty="0" err="1">
                <a:solidFill>
                  <a:schemeClr val="tx1"/>
                </a:solidFill>
                <a:latin typeface="宋体" panose="02010600030101010101" pitchFamily="2" charset="-122"/>
                <a:ea typeface="宋体" panose="02010600030101010101" pitchFamily="2" charset="-122"/>
              </a:rPr>
              <a:t>print_path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s,n</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如果有需要，打印路径</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起点</a:t>
            </a:r>
            <a:r>
              <a:rPr lang="en-US" altLang="zh-CN" sz="1800" dirty="0">
                <a:solidFill>
                  <a:schemeClr val="tx1"/>
                </a:solidFill>
                <a:latin typeface="宋体" panose="02010600030101010101" pitchFamily="2" charset="-122"/>
                <a:ea typeface="宋体" panose="02010600030101010101" pitchFamily="2" charset="-122"/>
              </a:rPr>
              <a:t>1</a:t>
            </a:r>
            <a:r>
              <a:rPr lang="zh-CN" altLang="en-US" sz="1800" dirty="0">
                <a:solidFill>
                  <a:schemeClr val="tx1"/>
                </a:solidFill>
                <a:latin typeface="宋体" panose="02010600030101010101" pitchFamily="2" charset="-122"/>
                <a:ea typeface="宋体" panose="02010600030101010101" pitchFamily="2" charset="-122"/>
              </a:rPr>
              <a:t>，终点</a:t>
            </a:r>
            <a:r>
              <a:rPr lang="en-US" altLang="zh-CN" sz="1800" dirty="0">
                <a:solidFill>
                  <a:schemeClr val="tx1"/>
                </a:solidFill>
                <a:latin typeface="宋体" panose="02010600030101010101" pitchFamily="2" charset="-122"/>
                <a:ea typeface="宋体" panose="02010600030101010101" pitchFamily="2" charset="-122"/>
              </a:rPr>
              <a:t>n</a:t>
            </a:r>
          </a:p>
          <a:p>
            <a:pPr algn="l"/>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main(){</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scanf</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d%d</a:t>
            </a:r>
            <a:r>
              <a:rPr lang="en-US" altLang="zh-CN" sz="1800" dirty="0">
                <a:solidFill>
                  <a:schemeClr val="tx1"/>
                </a:solidFill>
                <a:latin typeface="宋体" panose="02010600030101010101" pitchFamily="2" charset="-122"/>
                <a:ea typeface="宋体" panose="02010600030101010101" pitchFamily="2" charset="-122"/>
              </a:rPr>
              <a:t>",&amp;</a:t>
            </a:r>
            <a:r>
              <a:rPr lang="en-US" altLang="zh-CN" sz="1800" dirty="0" err="1">
                <a:solidFill>
                  <a:schemeClr val="tx1"/>
                </a:solidFill>
                <a:latin typeface="宋体" panose="02010600030101010101" pitchFamily="2" charset="-122"/>
                <a:ea typeface="宋体" panose="02010600030101010101" pitchFamily="2" charset="-122"/>
              </a:rPr>
              <a:t>n,&amp;m</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for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=1;i&lt;=</a:t>
            </a:r>
            <a:r>
              <a:rPr lang="en-US" altLang="zh-CN" sz="1800" dirty="0" err="1">
                <a:solidFill>
                  <a:schemeClr val="tx1"/>
                </a:solidFill>
                <a:latin typeface="宋体" panose="02010600030101010101" pitchFamily="2" charset="-122"/>
                <a:ea typeface="宋体" panose="02010600030101010101" pitchFamily="2" charset="-122"/>
              </a:rPr>
              <a:t>n;i</a:t>
            </a:r>
            <a:r>
              <a:rPr lang="en-US" altLang="zh-CN" sz="1800" dirty="0">
                <a:solidFill>
                  <a:schemeClr val="tx1"/>
                </a:solidFill>
                <a:latin typeface="宋体" panose="02010600030101010101" pitchFamily="2" charset="-122"/>
                <a:ea typeface="宋体" panose="02010600030101010101" pitchFamily="2" charset="-122"/>
              </a:rPr>
              <a:t>++)    e[</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].clear();</a:t>
            </a:r>
          </a:p>
          <a:p>
            <a:pPr algn="l"/>
            <a:r>
              <a:rPr lang="en-US" altLang="zh-CN" sz="1800" dirty="0">
                <a:solidFill>
                  <a:schemeClr val="tx1"/>
                </a:solidFill>
                <a:latin typeface="宋体" panose="02010600030101010101" pitchFamily="2" charset="-122"/>
                <a:ea typeface="宋体" panose="02010600030101010101" pitchFamily="2" charset="-122"/>
              </a:rPr>
              <a:t>    while (m--) {</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u,v,w</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scanf</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d%d%lld</a:t>
            </a:r>
            <a:r>
              <a:rPr lang="en-US" altLang="zh-CN" sz="1800" dirty="0">
                <a:solidFill>
                  <a:schemeClr val="tx1"/>
                </a:solidFill>
                <a:latin typeface="宋体" panose="02010600030101010101" pitchFamily="2" charset="-122"/>
                <a:ea typeface="宋体" panose="02010600030101010101" pitchFamily="2" charset="-122"/>
              </a:rPr>
              <a:t>",&amp;</a:t>
            </a:r>
            <a:r>
              <a:rPr lang="en-US" altLang="zh-CN" sz="1800" dirty="0" err="1">
                <a:solidFill>
                  <a:schemeClr val="tx1"/>
                </a:solidFill>
                <a:latin typeface="宋体" panose="02010600030101010101" pitchFamily="2" charset="-122"/>
                <a:ea typeface="宋体" panose="02010600030101010101" pitchFamily="2" charset="-122"/>
              </a:rPr>
              <a:t>u,&amp;v,&amp;w</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e[u].</a:t>
            </a:r>
            <a:r>
              <a:rPr lang="en-US" altLang="zh-CN" sz="1800" dirty="0" err="1">
                <a:solidFill>
                  <a:schemeClr val="tx1"/>
                </a:solidFill>
                <a:latin typeface="宋体" panose="02010600030101010101" pitchFamily="2" charset="-122"/>
                <a:ea typeface="宋体" panose="02010600030101010101" pitchFamily="2" charset="-122"/>
              </a:rPr>
              <a:t>push_back</a:t>
            </a:r>
            <a:r>
              <a:rPr lang="en-US" altLang="zh-CN" sz="1800" dirty="0">
                <a:solidFill>
                  <a:schemeClr val="tx1"/>
                </a:solidFill>
                <a:latin typeface="宋体" panose="02010600030101010101" pitchFamily="2" charset="-122"/>
                <a:ea typeface="宋体" panose="02010600030101010101" pitchFamily="2" charset="-122"/>
              </a:rPr>
              <a:t>(edge(</a:t>
            </a:r>
            <a:r>
              <a:rPr lang="en-US" altLang="zh-CN" sz="1800" dirty="0" err="1">
                <a:solidFill>
                  <a:schemeClr val="tx1"/>
                </a:solidFill>
                <a:latin typeface="宋体" panose="02010600030101010101" pitchFamily="2" charset="-122"/>
                <a:ea typeface="宋体" panose="02010600030101010101" pitchFamily="2" charset="-122"/>
              </a:rPr>
              <a:t>u,v,w</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 e[v].</a:t>
            </a:r>
            <a:r>
              <a:rPr lang="en-US" altLang="zh-CN" sz="1800" dirty="0" err="1">
                <a:solidFill>
                  <a:schemeClr val="tx1"/>
                </a:solidFill>
                <a:latin typeface="宋体" panose="02010600030101010101" pitchFamily="2" charset="-122"/>
                <a:ea typeface="宋体" panose="02010600030101010101" pitchFamily="2" charset="-122"/>
              </a:rPr>
              <a:t>push_back</a:t>
            </a:r>
            <a:r>
              <a:rPr lang="en-US" altLang="zh-CN" sz="1800" dirty="0">
                <a:solidFill>
                  <a:schemeClr val="tx1"/>
                </a:solidFill>
                <a:latin typeface="宋体" panose="02010600030101010101" pitchFamily="2" charset="-122"/>
                <a:ea typeface="宋体" panose="02010600030101010101" pitchFamily="2" charset="-122"/>
              </a:rPr>
              <a:t>(edge(</a:t>
            </a:r>
            <a:r>
              <a:rPr lang="en-US" altLang="zh-CN" sz="1800" dirty="0" err="1">
                <a:solidFill>
                  <a:schemeClr val="tx1"/>
                </a:solidFill>
                <a:latin typeface="宋体" panose="02010600030101010101" pitchFamily="2" charset="-122"/>
                <a:ea typeface="宋体" panose="02010600030101010101" pitchFamily="2" charset="-122"/>
              </a:rPr>
              <a:t>v,u,w</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本题是单向道路</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dijkstra</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for(</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=1;i&lt;=</a:t>
            </a:r>
            <a:r>
              <a:rPr lang="en-US" altLang="zh-CN" sz="1800" dirty="0" err="1">
                <a:solidFill>
                  <a:schemeClr val="tx1"/>
                </a:solidFill>
                <a:latin typeface="宋体" panose="02010600030101010101" pitchFamily="2" charset="-122"/>
                <a:ea typeface="宋体" panose="02010600030101010101" pitchFamily="2" charset="-122"/>
              </a:rPr>
              <a:t>n;i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if(dis[</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]&gt;=INF)  </a:t>
            </a:r>
            <a:r>
              <a:rPr lang="en-US" altLang="zh-CN" sz="1800" dirty="0" err="1">
                <a:solidFill>
                  <a:schemeClr val="tx1"/>
                </a:solidFill>
                <a:latin typeface="宋体" panose="02010600030101010101" pitchFamily="2" charset="-122"/>
                <a:ea typeface="宋体" panose="02010600030101010101" pitchFamily="2" charset="-122"/>
              </a:rPr>
              <a:t>cout</a:t>
            </a:r>
            <a:r>
              <a:rPr lang="en-US" altLang="zh-CN" sz="1800" dirty="0">
                <a:solidFill>
                  <a:schemeClr val="tx1"/>
                </a:solidFill>
                <a:latin typeface="宋体" panose="02010600030101010101" pitchFamily="2" charset="-122"/>
                <a:ea typeface="宋体" panose="02010600030101010101" pitchFamily="2" charset="-122"/>
              </a:rPr>
              <a:t>&lt;&lt;"-1 ";</a:t>
            </a:r>
          </a:p>
          <a:p>
            <a:pPr algn="l"/>
            <a:r>
              <a:rPr lang="en-US" altLang="zh-CN" sz="1800" dirty="0">
                <a:solidFill>
                  <a:schemeClr val="tx1"/>
                </a:solidFill>
                <a:latin typeface="宋体" panose="02010600030101010101" pitchFamily="2" charset="-122"/>
                <a:ea typeface="宋体" panose="02010600030101010101" pitchFamily="2" charset="-122"/>
              </a:rPr>
              <a:t>        else   </a:t>
            </a:r>
            <a:r>
              <a:rPr lang="en-US" altLang="zh-CN" sz="1800" dirty="0" err="1">
                <a:solidFill>
                  <a:schemeClr val="tx1"/>
                </a:solidFill>
                <a:latin typeface="宋体" panose="02010600030101010101" pitchFamily="2" charset="-122"/>
                <a:ea typeface="宋体" panose="02010600030101010101" pitchFamily="2" charset="-122"/>
              </a:rPr>
              <a:t>printf</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lld</a:t>
            </a:r>
            <a:r>
              <a:rPr lang="en-US" altLang="zh-CN" sz="1800" dirty="0">
                <a:solidFill>
                  <a:schemeClr val="tx1"/>
                </a:solidFill>
                <a:latin typeface="宋体" panose="02010600030101010101" pitchFamily="2" charset="-122"/>
                <a:ea typeface="宋体" panose="02010600030101010101" pitchFamily="2" charset="-122"/>
              </a:rPr>
              <a:t> ", dis[</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a:t>
            </a:r>
          </a:p>
          <a:p>
            <a:pPr algn="l"/>
            <a:r>
              <a:rPr lang="en-US" altLang="zh-CN" sz="1800" dirty="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
        <p:nvSpPr>
          <p:cNvPr id="13" name="矩形标注 12"/>
          <p:cNvSpPr/>
          <p:nvPr/>
        </p:nvSpPr>
        <p:spPr>
          <a:xfrm>
            <a:off x="619934" y="7416799"/>
            <a:ext cx="5820229" cy="2235200"/>
          </a:xfrm>
          <a:prstGeom prst="wedgeRectCallout">
            <a:avLst>
              <a:gd name="adj1" fmla="val 57683"/>
              <a:gd name="adj2" fmla="val 1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dirty="0" smtClean="0">
                <a:solidFill>
                  <a:srgbClr val="FFFF00"/>
                </a:solidFill>
              </a:rPr>
              <a:t>邻接表：</a:t>
            </a:r>
            <a:endParaRPr lang="en-US" altLang="zh-CN" sz="4000" dirty="0" smtClean="0">
              <a:solidFill>
                <a:srgbClr val="FFFF00"/>
              </a:solidFill>
            </a:endParaRPr>
          </a:p>
          <a:p>
            <a:pPr algn="l">
              <a:lnSpc>
                <a:spcPct val="150000"/>
              </a:lnSpc>
            </a:pPr>
            <a:r>
              <a:rPr lang="zh-CN" altLang="en-US" sz="4000" dirty="0" smtClean="0">
                <a:solidFill>
                  <a:srgbClr val="FFFF00"/>
                </a:solidFill>
              </a:rPr>
              <a:t>读取</a:t>
            </a:r>
            <a:r>
              <a:rPr lang="en-US" altLang="zh-CN" sz="4000" dirty="0">
                <a:solidFill>
                  <a:srgbClr val="FFFF00"/>
                </a:solidFill>
              </a:rPr>
              <a:t>u</a:t>
            </a:r>
            <a:r>
              <a:rPr lang="zh-CN" altLang="en-US" sz="4000" dirty="0">
                <a:solidFill>
                  <a:srgbClr val="FFFF00"/>
                </a:solidFill>
              </a:rPr>
              <a:t>的邻居</a:t>
            </a:r>
            <a:r>
              <a:rPr lang="en-US" altLang="zh-CN" sz="4000" dirty="0">
                <a:solidFill>
                  <a:srgbClr val="FFFF00"/>
                </a:solidFill>
              </a:rPr>
              <a:t>v</a:t>
            </a:r>
            <a:r>
              <a:rPr lang="zh-CN" altLang="en-US" sz="4000" dirty="0">
                <a:solidFill>
                  <a:srgbClr val="FFFF00"/>
                </a:solidFill>
              </a:rPr>
              <a:t>和边长</a:t>
            </a:r>
            <a:r>
              <a:rPr lang="en-US" altLang="zh-CN" sz="4000" dirty="0">
                <a:solidFill>
                  <a:srgbClr val="FFFF00"/>
                </a:solidFill>
              </a:rPr>
              <a:t>w</a:t>
            </a:r>
          </a:p>
        </p:txBody>
      </p:sp>
    </p:spTree>
    <p:custDataLst>
      <p:tags r:id="rId1"/>
    </p:custDataLst>
    <p:extLst>
      <p:ext uri="{BB962C8B-B14F-4D97-AF65-F5344CB8AC3E}">
        <p14:creationId xmlns:p14="http://schemas.microsoft.com/office/powerpoint/2010/main" val="553217214"/>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10.6 Bellman-ford</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979499"/>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单源最短路径问题：给定一个起点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，求它到图中所有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个结点的最短路径。</a:t>
            </a:r>
          </a:p>
        </p:txBody>
      </p:sp>
    </p:spTree>
    <p:custDataLst>
      <p:tags r:id="rId1"/>
    </p:custDataLst>
    <p:extLst>
      <p:ext uri="{BB962C8B-B14F-4D97-AF65-F5344CB8AC3E}">
        <p14:creationId xmlns:p14="http://schemas.microsoft.com/office/powerpoint/2010/main" val="6989578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算法思想</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图中每个点上站着一个“警察”。</a:t>
            </a:r>
          </a:p>
          <a:p>
            <a:pPr>
              <a:lnSpc>
                <a:spcPct val="150000"/>
              </a:lnSpc>
              <a:spcBef>
                <a:spcPts val="0"/>
              </a:spcBef>
            </a:pPr>
            <a:r>
              <a:rPr lang="zh-CN" altLang="en-US" sz="4800" dirty="0">
                <a:latin typeface="宋体" panose="02010600030101010101" pitchFamily="2" charset="-122"/>
                <a:ea typeface="宋体" panose="02010600030101010101" pitchFamily="2" charset="-122"/>
              </a:rPr>
              <a:t>每个警察问邻居：走你这条路能到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吗？有多远？</a:t>
            </a:r>
          </a:p>
          <a:p>
            <a:pPr>
              <a:lnSpc>
                <a:spcPct val="150000"/>
              </a:lnSpc>
              <a:spcBef>
                <a:spcPts val="0"/>
              </a:spcBef>
            </a:pPr>
            <a:r>
              <a:rPr lang="zh-CN" altLang="en-US" sz="4800" dirty="0">
                <a:latin typeface="宋体" panose="02010600030101010101" pitchFamily="2" charset="-122"/>
                <a:ea typeface="宋体" panose="02010600030101010101" pitchFamily="2" charset="-122"/>
              </a:rPr>
              <a:t>反复问多次，最后所有警察都能得到最短路。</a:t>
            </a:r>
          </a:p>
        </p:txBody>
      </p:sp>
    </p:spTree>
    <p:custDataLst>
      <p:tags r:id="rId1"/>
    </p:custDataLst>
    <p:extLst>
      <p:ext uri="{BB962C8B-B14F-4D97-AF65-F5344CB8AC3E}">
        <p14:creationId xmlns:p14="http://schemas.microsoft.com/office/powerpoint/2010/main" val="3553283283"/>
      </p:ext>
    </p:extLst>
  </p:cSld>
  <p:clrMapOvr>
    <a:masterClrMapping/>
  </p:clrMapOvr>
  <p:transition spd="slow" advClick="0" advTm="1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问路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第</a:t>
            </a:r>
            <a:r>
              <a:rPr lang="en-US" altLang="zh-CN" dirty="0"/>
              <a:t>1</a:t>
            </a:r>
            <a:r>
              <a:rPr lang="zh-CN" altLang="en-US" dirty="0"/>
              <a:t>轮，给所有</a:t>
            </a:r>
            <a:r>
              <a:rPr lang="en-US" altLang="zh-CN" dirty="0"/>
              <a:t>n</a:t>
            </a:r>
            <a:r>
              <a:rPr lang="zh-CN" altLang="en-US" dirty="0"/>
              <a:t>个人每人一次机会，问他的邻居，到</a:t>
            </a:r>
            <a:r>
              <a:rPr lang="en-US" altLang="zh-CN" dirty="0"/>
              <a:t>s</a:t>
            </a:r>
            <a:r>
              <a:rPr lang="zh-CN" altLang="en-US" dirty="0"/>
              <a:t>的最短距离是多少？</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更新</a:t>
            </a:r>
            <a:r>
              <a:rPr lang="zh-CN" altLang="en-US" dirty="0"/>
              <a:t>每人到</a:t>
            </a:r>
            <a:r>
              <a:rPr lang="en-US" altLang="zh-CN" dirty="0"/>
              <a:t>s</a:t>
            </a:r>
            <a:r>
              <a:rPr lang="zh-CN" altLang="en-US" dirty="0"/>
              <a:t>的最短距离。</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特别</a:t>
            </a:r>
            <a:r>
              <a:rPr lang="zh-CN" altLang="en-US" dirty="0"/>
              <a:t>地，在</a:t>
            </a:r>
            <a:r>
              <a:rPr lang="en-US" altLang="zh-CN" dirty="0"/>
              <a:t>s</a:t>
            </a:r>
            <a:r>
              <a:rPr lang="zh-CN" altLang="en-US" dirty="0"/>
              <a:t>的直连邻居中，有个</a:t>
            </a:r>
            <a:r>
              <a:rPr lang="en-US" altLang="zh-CN" dirty="0"/>
              <a:t>t</a:t>
            </a:r>
            <a:r>
              <a:rPr lang="zh-CN" altLang="en-US" dirty="0"/>
              <a:t>，得到了到</a:t>
            </a:r>
            <a:r>
              <a:rPr lang="en-US" altLang="zh-CN" dirty="0"/>
              <a:t>s</a:t>
            </a:r>
            <a:r>
              <a:rPr lang="zh-CN" altLang="en-US" dirty="0"/>
              <a:t>的最短距离。（注意，算法并没有查找是哪个</a:t>
            </a:r>
            <a:r>
              <a:rPr lang="en-US" altLang="zh-CN" dirty="0"/>
              <a:t>t</a:t>
            </a:r>
            <a:r>
              <a:rPr lang="zh-CN" altLang="en-US" dirty="0"/>
              <a:t>）</a:t>
            </a:r>
          </a:p>
          <a:p>
            <a:pPr>
              <a:lnSpc>
                <a:spcPct val="150000"/>
              </a:lnSpc>
              <a:spcBef>
                <a:spcPts val="0"/>
              </a:spcBef>
            </a:pPr>
            <a:r>
              <a:rPr lang="zh-CN" altLang="en-US" dirty="0"/>
              <a:t>第</a:t>
            </a:r>
            <a:r>
              <a:rPr lang="en-US" altLang="zh-CN" dirty="0"/>
              <a:t>2</a:t>
            </a:r>
            <a:r>
              <a:rPr lang="zh-CN" altLang="en-US" dirty="0"/>
              <a:t>轮，重复第</a:t>
            </a:r>
            <a:r>
              <a:rPr lang="en-US" altLang="zh-CN" dirty="0"/>
              <a:t>1</a:t>
            </a:r>
            <a:r>
              <a:rPr lang="zh-CN" altLang="en-US" dirty="0"/>
              <a:t>轮的操作。</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更新</a:t>
            </a:r>
            <a:r>
              <a:rPr lang="zh-CN" altLang="en-US" dirty="0"/>
              <a:t>每人到</a:t>
            </a:r>
            <a:r>
              <a:rPr lang="en-US" altLang="zh-CN" dirty="0"/>
              <a:t>s</a:t>
            </a:r>
            <a:r>
              <a:rPr lang="zh-CN" altLang="en-US" dirty="0"/>
              <a:t>的最短距离。</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特别</a:t>
            </a:r>
            <a:r>
              <a:rPr lang="zh-CN" altLang="en-US" dirty="0"/>
              <a:t>地，在</a:t>
            </a:r>
            <a:r>
              <a:rPr lang="en-US" altLang="zh-CN" dirty="0"/>
              <a:t>s</a:t>
            </a:r>
            <a:r>
              <a:rPr lang="zh-CN" altLang="en-US" dirty="0"/>
              <a:t>和</a:t>
            </a:r>
            <a:r>
              <a:rPr lang="en-US" altLang="zh-CN" dirty="0"/>
              <a:t>t</a:t>
            </a:r>
            <a:r>
              <a:rPr lang="zh-CN" altLang="en-US" dirty="0"/>
              <a:t>的直连邻居中，有个</a:t>
            </a:r>
            <a:r>
              <a:rPr lang="en-US" altLang="zh-CN" dirty="0"/>
              <a:t>v</a:t>
            </a:r>
            <a:r>
              <a:rPr lang="zh-CN" altLang="en-US" dirty="0"/>
              <a:t>，得到了到</a:t>
            </a:r>
            <a:r>
              <a:rPr lang="en-US" altLang="zh-CN" dirty="0"/>
              <a:t>s</a:t>
            </a:r>
            <a:r>
              <a:rPr lang="zh-CN" altLang="en-US" dirty="0"/>
              <a:t>的最短距离。</a:t>
            </a:r>
          </a:p>
          <a:p>
            <a:pPr>
              <a:lnSpc>
                <a:spcPct val="150000"/>
              </a:lnSpc>
              <a:spcBef>
                <a:spcPts val="0"/>
              </a:spcBef>
            </a:pPr>
            <a:r>
              <a:rPr lang="zh-CN" altLang="en-US" dirty="0"/>
              <a:t>第</a:t>
            </a:r>
            <a:r>
              <a:rPr lang="en-US" altLang="zh-CN" dirty="0"/>
              <a:t>3</a:t>
            </a:r>
            <a:r>
              <a:rPr lang="zh-CN" altLang="en-US" dirty="0"/>
              <a:t>轮，</a:t>
            </a:r>
            <a:r>
              <a:rPr lang="en-US" altLang="zh-CN" dirty="0"/>
              <a:t>……</a:t>
            </a:r>
          </a:p>
          <a:p>
            <a:pPr>
              <a:lnSpc>
                <a:spcPct val="150000"/>
              </a:lnSpc>
              <a:spcBef>
                <a:spcPts val="0"/>
              </a:spcBef>
            </a:pPr>
            <a:endParaRPr lang="en-US" altLang="zh-CN" dirty="0"/>
          </a:p>
        </p:txBody>
      </p:sp>
    </p:spTree>
    <p:custDataLst>
      <p:tags r:id="rId1"/>
    </p:custDataLst>
    <p:extLst>
      <p:ext uri="{BB962C8B-B14F-4D97-AF65-F5344CB8AC3E}">
        <p14:creationId xmlns:p14="http://schemas.microsoft.com/office/powerpoint/2010/main" val="498203728"/>
      </p:ext>
    </p:extLst>
  </p:cSld>
  <p:clrMapOvr>
    <a:masterClrMapping/>
  </p:clrMapOvr>
  <p:transition spd="slow" advClick="0" advTm="1000">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3616687"/>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一共需要几轮操作？每一轮操作，都至少有一个新的结点得到了到</a:t>
            </a:r>
            <a:r>
              <a:rPr lang="en-US" altLang="zh-CN" dirty="0"/>
              <a:t>s</a:t>
            </a:r>
            <a:r>
              <a:rPr lang="zh-CN" altLang="en-US" dirty="0"/>
              <a:t>的最短路径。所以，最多只需要</a:t>
            </a:r>
            <a:r>
              <a:rPr lang="en-US" altLang="zh-CN" dirty="0"/>
              <a:t>n</a:t>
            </a:r>
            <a:r>
              <a:rPr lang="zh-CN" altLang="en-US" dirty="0"/>
              <a:t>轮操作，就能完成</a:t>
            </a:r>
            <a:r>
              <a:rPr lang="en-US" altLang="zh-CN" dirty="0"/>
              <a:t>n</a:t>
            </a:r>
            <a:r>
              <a:rPr lang="zh-CN" altLang="en-US" dirty="0"/>
              <a:t>个结点。</a:t>
            </a:r>
          </a:p>
          <a:p>
            <a:pPr>
              <a:lnSpc>
                <a:spcPct val="150000"/>
              </a:lnSpc>
              <a:spcBef>
                <a:spcPts val="0"/>
              </a:spcBef>
            </a:pPr>
            <a:r>
              <a:rPr lang="zh-CN" altLang="en-US" dirty="0"/>
              <a:t>在每一轮操作中，需要检查所有</a:t>
            </a:r>
            <a:r>
              <a:rPr lang="en-US" altLang="zh-CN" dirty="0"/>
              <a:t>m</a:t>
            </a:r>
            <a:r>
              <a:rPr lang="zh-CN" altLang="en-US" dirty="0"/>
              <a:t>个边，更新最短距离。</a:t>
            </a:r>
          </a:p>
          <a:p>
            <a:pPr>
              <a:lnSpc>
                <a:spcPct val="150000"/>
              </a:lnSpc>
              <a:spcBef>
                <a:spcPts val="0"/>
              </a:spcBef>
            </a:pPr>
            <a:r>
              <a:rPr lang="en-US" altLang="zh-CN" dirty="0"/>
              <a:t>Bellman-Ford</a:t>
            </a:r>
            <a:r>
              <a:rPr lang="zh-CN" altLang="en-US" dirty="0"/>
              <a:t>算法的复杂</a:t>
            </a:r>
            <a:r>
              <a:rPr lang="zh-CN" altLang="en-US" dirty="0" smtClean="0"/>
              <a:t>度：</a:t>
            </a:r>
            <a:r>
              <a:rPr lang="en-US" altLang="zh-CN" dirty="0" smtClean="0"/>
              <a:t>O(nm</a:t>
            </a:r>
            <a:r>
              <a:rPr lang="en-US" altLang="zh-CN" dirty="0"/>
              <a:t>)</a:t>
            </a:r>
            <a:r>
              <a:rPr lang="zh-CN" altLang="en-US" dirty="0"/>
              <a:t>。</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531036142"/>
      </p:ext>
    </p:extLst>
  </p:cSld>
  <p:clrMapOvr>
    <a:masterClrMapping/>
  </p:clrMapOvr>
  <p:transition spd="slow" advClick="0" advTm="1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判断负圈</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Bellman-Ford</a:t>
            </a:r>
            <a:r>
              <a:rPr lang="zh-CN" altLang="en-US" dirty="0"/>
              <a:t>能判断负圈。</a:t>
            </a:r>
          </a:p>
          <a:p>
            <a:pPr>
              <a:lnSpc>
                <a:spcPct val="150000"/>
              </a:lnSpc>
              <a:spcBef>
                <a:spcPts val="0"/>
              </a:spcBef>
            </a:pPr>
            <a:r>
              <a:rPr lang="zh-CN" altLang="en-US" dirty="0"/>
              <a:t>没有负圈时，只需要</a:t>
            </a:r>
            <a:r>
              <a:rPr lang="en-US" altLang="zh-CN" dirty="0"/>
              <a:t>n</a:t>
            </a:r>
            <a:r>
              <a:rPr lang="zh-CN" altLang="en-US" dirty="0"/>
              <a:t>轮就结束。</a:t>
            </a:r>
          </a:p>
          <a:p>
            <a:pPr>
              <a:lnSpc>
                <a:spcPct val="150000"/>
              </a:lnSpc>
              <a:spcBef>
                <a:spcPts val="0"/>
              </a:spcBef>
            </a:pPr>
            <a:r>
              <a:rPr lang="zh-CN" altLang="en-US" dirty="0"/>
              <a:t>如果超过</a:t>
            </a:r>
            <a:r>
              <a:rPr lang="en-US" altLang="zh-CN" dirty="0"/>
              <a:t>n</a:t>
            </a:r>
            <a:r>
              <a:rPr lang="zh-CN" altLang="en-US" dirty="0"/>
              <a:t>轮，最短路径还有变化，那么肯定有负圈。</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2713627416"/>
      </p:ext>
    </p:extLst>
  </p:cSld>
  <p:clrMapOvr>
    <a:masterClrMapping/>
  </p:clrMapOvr>
  <p:transition spd="slow" advClick="0" advTm="1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2162"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例题：出差  </a:t>
              </a:r>
              <a:r>
                <a:rPr lang="en-US" altLang="zh-CN" sz="5600" b="1" spc="600" dirty="0">
                  <a:solidFill>
                    <a:schemeClr val="bg1"/>
                  </a:solidFill>
                  <a:latin typeface="宋体" panose="02010600030101010101" pitchFamily="2" charset="-122"/>
                  <a:ea typeface="宋体" panose="02010600030101010101" pitchFamily="2" charset="-122"/>
                </a:rPr>
                <a:t>2022</a:t>
              </a:r>
              <a:r>
                <a:rPr lang="zh-CN" altLang="en-US" sz="5600" b="1" spc="600" dirty="0">
                  <a:solidFill>
                    <a:schemeClr val="bg1"/>
                  </a:solidFill>
                  <a:latin typeface="宋体" panose="02010600030101010101" pitchFamily="2" charset="-122"/>
                  <a:ea typeface="宋体" panose="02010600030101010101" pitchFamily="2" charset="-122"/>
                </a:rPr>
                <a:t>第十三届国赛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2194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1017188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3600" dirty="0"/>
              <a:t>【</a:t>
            </a:r>
            <a:r>
              <a:rPr lang="zh-CN" altLang="en-US" sz="3600" dirty="0"/>
              <a:t>题目描述</a:t>
            </a:r>
            <a:r>
              <a:rPr lang="en-US" altLang="zh-CN" sz="3600" dirty="0"/>
              <a:t>】A</a:t>
            </a:r>
            <a:r>
              <a:rPr lang="zh-CN" altLang="en-US" sz="3600" dirty="0"/>
              <a:t>国有</a:t>
            </a:r>
            <a:r>
              <a:rPr lang="en-US" altLang="zh-CN" sz="3600" dirty="0"/>
              <a:t>N</a:t>
            </a:r>
            <a:r>
              <a:rPr lang="zh-CN" altLang="en-US" sz="3600" dirty="0"/>
              <a:t>个城市，编号为</a:t>
            </a:r>
            <a:r>
              <a:rPr lang="en-US" altLang="zh-CN" sz="3600" dirty="0"/>
              <a:t>1 . . . N</a:t>
            </a:r>
            <a:r>
              <a:rPr lang="zh-CN" altLang="en-US" sz="3600" dirty="0"/>
              <a:t>。小明是编号为</a:t>
            </a:r>
            <a:r>
              <a:rPr lang="en-US" altLang="zh-CN" sz="3600" dirty="0"/>
              <a:t>1</a:t>
            </a:r>
            <a:r>
              <a:rPr lang="zh-CN" altLang="en-US" sz="3600" dirty="0"/>
              <a:t>的城市中一家公司的员工</a:t>
            </a:r>
            <a:r>
              <a:rPr lang="zh-CN" altLang="en-US" sz="3600" dirty="0" smtClean="0"/>
              <a:t>，需要</a:t>
            </a:r>
            <a:r>
              <a:rPr lang="zh-CN" altLang="en-US" sz="3600" dirty="0"/>
              <a:t>去编号为</a:t>
            </a:r>
            <a:r>
              <a:rPr lang="en-US" altLang="zh-CN" sz="3600" dirty="0"/>
              <a:t>N</a:t>
            </a:r>
            <a:r>
              <a:rPr lang="zh-CN" altLang="en-US" sz="3600" dirty="0"/>
              <a:t>的城市出差。由于疫情原因</a:t>
            </a:r>
            <a:r>
              <a:rPr lang="zh-CN" altLang="en-US" sz="3600" dirty="0" smtClean="0"/>
              <a:t>，小</a:t>
            </a:r>
            <a:r>
              <a:rPr lang="zh-CN" altLang="en-US" sz="3600" dirty="0"/>
              <a:t>明无法乘坐飞机直接从城市</a:t>
            </a:r>
            <a:r>
              <a:rPr lang="en-US" altLang="zh-CN" sz="3600" dirty="0"/>
              <a:t>1</a:t>
            </a:r>
            <a:r>
              <a:rPr lang="zh-CN" altLang="en-US" sz="3600" dirty="0"/>
              <a:t>到达城市</a:t>
            </a:r>
            <a:r>
              <a:rPr lang="en-US" altLang="zh-CN" sz="3600" dirty="0"/>
              <a:t>N</a:t>
            </a:r>
            <a:r>
              <a:rPr lang="zh-CN" altLang="en-US" sz="3600" dirty="0"/>
              <a:t>，需要通过其他城市进行陆路交通中转。小明通过交通信息网，查询到了</a:t>
            </a:r>
            <a:r>
              <a:rPr lang="en-US" altLang="zh-CN" sz="3600" dirty="0"/>
              <a:t>M</a:t>
            </a:r>
            <a:r>
              <a:rPr lang="zh-CN" altLang="en-US" sz="3600" dirty="0"/>
              <a:t>条城市之间仍然还开通的路线信息以及每一条路线需要花费的时间</a:t>
            </a:r>
            <a:r>
              <a:rPr lang="zh-CN" altLang="en-US" sz="3600" dirty="0" smtClean="0"/>
              <a:t>。由于</a:t>
            </a:r>
            <a:r>
              <a:rPr lang="zh-CN" altLang="en-US" sz="3600" dirty="0"/>
              <a:t>疫情原因，小明到达一个城市后需要隔离观察一段时间才能离开该城市前往其他城市。通过网络，小明也查询到了各个城市的隔离信息。</a:t>
            </a:r>
            <a:r>
              <a:rPr lang="zh-CN" altLang="en-US" sz="3600" dirty="0" smtClean="0"/>
              <a:t>（小</a:t>
            </a:r>
            <a:r>
              <a:rPr lang="zh-CN" altLang="en-US" sz="3600" dirty="0"/>
              <a:t>明之前在城市</a:t>
            </a:r>
            <a:r>
              <a:rPr lang="en-US" altLang="zh-CN" sz="3600" dirty="0"/>
              <a:t>1</a:t>
            </a:r>
            <a:r>
              <a:rPr lang="zh-CN" altLang="en-US" sz="3600" dirty="0" smtClean="0"/>
              <a:t>，可以</a:t>
            </a:r>
            <a:r>
              <a:rPr lang="zh-CN" altLang="en-US" sz="3600" dirty="0"/>
              <a:t>直接离开城市</a:t>
            </a:r>
            <a:r>
              <a:rPr lang="en-US" altLang="zh-CN" sz="3600" dirty="0"/>
              <a:t>1</a:t>
            </a:r>
            <a:r>
              <a:rPr lang="zh-CN" altLang="en-US" sz="3600" dirty="0"/>
              <a:t>，不需要隔离</a:t>
            </a:r>
            <a:r>
              <a:rPr lang="zh-CN" altLang="en-US" sz="3600" dirty="0" smtClean="0"/>
              <a:t>）小</a:t>
            </a:r>
            <a:r>
              <a:rPr lang="zh-CN" altLang="en-US" sz="3600" dirty="0"/>
              <a:t>明希望能够尽快赶到城市</a:t>
            </a:r>
            <a:r>
              <a:rPr lang="en-US" altLang="zh-CN" sz="3600" dirty="0"/>
              <a:t>N</a:t>
            </a:r>
            <a:r>
              <a:rPr lang="zh-CN" altLang="en-US" sz="3600" dirty="0" smtClean="0"/>
              <a:t>，你帮</a:t>
            </a:r>
            <a:r>
              <a:rPr lang="zh-CN" altLang="en-US" sz="3600" dirty="0"/>
              <a:t>他规划一条路线，能够在最短时间内到达城市</a:t>
            </a:r>
            <a:r>
              <a:rPr lang="en-US" altLang="zh-CN" sz="3600" dirty="0"/>
              <a:t>N</a:t>
            </a:r>
            <a:r>
              <a:rPr lang="zh-CN" altLang="en-US" sz="3600" dirty="0"/>
              <a:t>。 </a:t>
            </a:r>
          </a:p>
          <a:p>
            <a:pPr marL="0" indent="0">
              <a:lnSpc>
                <a:spcPct val="150000"/>
              </a:lnSpc>
              <a:spcBef>
                <a:spcPts val="0"/>
              </a:spcBef>
              <a:buNone/>
            </a:pPr>
            <a:r>
              <a:rPr lang="en-US" altLang="zh-CN" sz="3600" dirty="0"/>
              <a:t>【</a:t>
            </a:r>
            <a:r>
              <a:rPr lang="zh-CN" altLang="en-US" sz="3600" dirty="0"/>
              <a:t>输入</a:t>
            </a:r>
            <a:r>
              <a:rPr lang="en-US" altLang="zh-CN" sz="3600" dirty="0"/>
              <a:t>】</a:t>
            </a:r>
            <a:r>
              <a:rPr lang="zh-CN" altLang="en-US" sz="3600" dirty="0"/>
              <a:t>第</a:t>
            </a:r>
            <a:r>
              <a:rPr lang="en-US" altLang="zh-CN" sz="3600" dirty="0"/>
              <a:t>1</a:t>
            </a:r>
            <a:r>
              <a:rPr lang="zh-CN" altLang="en-US" sz="3600" dirty="0"/>
              <a:t>行：两个正整数</a:t>
            </a:r>
            <a:r>
              <a:rPr lang="en-US" altLang="zh-CN" sz="3600" dirty="0"/>
              <a:t>N, M, N</a:t>
            </a:r>
            <a:r>
              <a:rPr lang="zh-CN" altLang="en-US" sz="3600" dirty="0"/>
              <a:t>表示</a:t>
            </a:r>
            <a:r>
              <a:rPr lang="en-US" altLang="zh-CN" sz="3600" dirty="0"/>
              <a:t>A</a:t>
            </a:r>
            <a:r>
              <a:rPr lang="zh-CN" altLang="en-US" sz="3600" dirty="0"/>
              <a:t>国的城市数量，</a:t>
            </a:r>
            <a:r>
              <a:rPr lang="en-US" altLang="zh-CN" sz="3600" dirty="0"/>
              <a:t>M</a:t>
            </a:r>
            <a:r>
              <a:rPr lang="zh-CN" altLang="en-US" sz="3600" dirty="0"/>
              <a:t>表示未关闭的路线数量。第</a:t>
            </a:r>
            <a:r>
              <a:rPr lang="en-US" altLang="zh-CN" sz="3600" dirty="0"/>
              <a:t>2</a:t>
            </a:r>
            <a:r>
              <a:rPr lang="zh-CN" altLang="en-US" sz="3600" dirty="0"/>
              <a:t>行：</a:t>
            </a:r>
            <a:r>
              <a:rPr lang="en-US" altLang="zh-CN" sz="3600" dirty="0"/>
              <a:t>N</a:t>
            </a:r>
            <a:r>
              <a:rPr lang="zh-CN" altLang="en-US" sz="3600" dirty="0"/>
              <a:t>个正整数，第</a:t>
            </a:r>
            <a:r>
              <a:rPr lang="en-US" altLang="zh-CN" sz="3600" dirty="0" err="1"/>
              <a:t>i</a:t>
            </a:r>
            <a:r>
              <a:rPr lang="zh-CN" altLang="en-US" sz="3600" dirty="0"/>
              <a:t>个整数</a:t>
            </a:r>
            <a:r>
              <a:rPr lang="en-US" altLang="zh-CN" sz="3600" dirty="0"/>
              <a:t>Ci</a:t>
            </a:r>
            <a:r>
              <a:rPr lang="zh-CN" altLang="en-US" sz="3600" dirty="0"/>
              <a:t>表示到达编号为</a:t>
            </a:r>
            <a:r>
              <a:rPr lang="en-US" altLang="zh-CN" sz="3600" dirty="0" err="1"/>
              <a:t>i</a:t>
            </a:r>
            <a:r>
              <a:rPr lang="zh-CN" altLang="en-US" sz="3600" dirty="0"/>
              <a:t>的城市后需要隔离的时间。第</a:t>
            </a:r>
            <a:r>
              <a:rPr lang="en-US" altLang="zh-CN" sz="3600" dirty="0"/>
              <a:t>3 . . . M + 2</a:t>
            </a:r>
            <a:r>
              <a:rPr lang="zh-CN" altLang="en-US" sz="3600" dirty="0"/>
              <a:t>行：每行</a:t>
            </a:r>
            <a:r>
              <a:rPr lang="en-US" altLang="zh-CN" sz="3600" dirty="0"/>
              <a:t>3</a:t>
            </a:r>
            <a:r>
              <a:rPr lang="zh-CN" altLang="en-US" sz="3600" dirty="0"/>
              <a:t>个正整数，</a:t>
            </a:r>
            <a:r>
              <a:rPr lang="en-US" altLang="zh-CN" sz="3600" dirty="0"/>
              <a:t>u, v, c</a:t>
            </a:r>
            <a:r>
              <a:rPr lang="zh-CN" altLang="en-US" sz="3600" dirty="0"/>
              <a:t>，表示有一条城市</a:t>
            </a:r>
            <a:r>
              <a:rPr lang="en-US" altLang="zh-CN" sz="3600" dirty="0"/>
              <a:t>u</a:t>
            </a:r>
            <a:r>
              <a:rPr lang="zh-CN" altLang="en-US" sz="3600" dirty="0"/>
              <a:t>到城市</a:t>
            </a:r>
            <a:r>
              <a:rPr lang="en-US" altLang="zh-CN" sz="3600" dirty="0"/>
              <a:t>v</a:t>
            </a:r>
            <a:r>
              <a:rPr lang="zh-CN" altLang="en-US" sz="3600" dirty="0"/>
              <a:t>的双向路线仍然开通着，通过该路线的时间为</a:t>
            </a:r>
            <a:r>
              <a:rPr lang="en-US" altLang="zh-CN" sz="3600" dirty="0"/>
              <a:t>c</a:t>
            </a:r>
            <a:r>
              <a:rPr lang="zh-CN" altLang="en-US" sz="3600" dirty="0"/>
              <a:t>。</a:t>
            </a:r>
          </a:p>
          <a:p>
            <a:pPr marL="0" indent="0">
              <a:lnSpc>
                <a:spcPct val="150000"/>
              </a:lnSpc>
              <a:spcBef>
                <a:spcPts val="0"/>
              </a:spcBef>
              <a:buNone/>
            </a:pPr>
            <a:r>
              <a:rPr lang="en-US" altLang="zh-CN" sz="3600" dirty="0"/>
              <a:t>【</a:t>
            </a:r>
            <a:r>
              <a:rPr lang="zh-CN" altLang="en-US" sz="3600" dirty="0"/>
              <a:t>输出</a:t>
            </a:r>
            <a:r>
              <a:rPr lang="en-US" altLang="zh-CN" sz="3600" dirty="0"/>
              <a:t>】</a:t>
            </a:r>
            <a:r>
              <a:rPr lang="zh-CN" altLang="en-US" sz="3600" dirty="0"/>
              <a:t>第</a:t>
            </a:r>
            <a:r>
              <a:rPr lang="en-US" altLang="zh-CN" sz="3600" dirty="0"/>
              <a:t>1</a:t>
            </a:r>
            <a:r>
              <a:rPr lang="zh-CN" altLang="en-US" sz="3600" dirty="0"/>
              <a:t>行：</a:t>
            </a:r>
            <a:r>
              <a:rPr lang="en-US" altLang="zh-CN" sz="3600" dirty="0"/>
              <a:t>1</a:t>
            </a:r>
            <a:r>
              <a:rPr lang="zh-CN" altLang="en-US" sz="3600" dirty="0"/>
              <a:t>个正整数，表示小明从城市</a:t>
            </a:r>
            <a:r>
              <a:rPr lang="en-US" altLang="zh-CN" sz="3600" dirty="0"/>
              <a:t>1</a:t>
            </a:r>
            <a:r>
              <a:rPr lang="zh-CN" altLang="en-US" sz="3600" dirty="0"/>
              <a:t>出发到达城市</a:t>
            </a:r>
            <a:r>
              <a:rPr lang="en-US" altLang="zh-CN" sz="3600" dirty="0"/>
              <a:t>N</a:t>
            </a:r>
            <a:r>
              <a:rPr lang="zh-CN" altLang="en-US" sz="3600" dirty="0"/>
              <a:t>的最短时间（到达城市</a:t>
            </a:r>
            <a:r>
              <a:rPr lang="en-US" altLang="zh-CN" sz="3600" dirty="0"/>
              <a:t>N</a:t>
            </a:r>
            <a:r>
              <a:rPr lang="zh-CN" altLang="en-US" sz="3600" dirty="0"/>
              <a:t>，不需要计算城市</a:t>
            </a:r>
            <a:r>
              <a:rPr lang="en-US" altLang="zh-CN" sz="3600" dirty="0"/>
              <a:t>N</a:t>
            </a:r>
            <a:r>
              <a:rPr lang="zh-CN" altLang="en-US" sz="3600" dirty="0"/>
              <a:t>的隔离时间）。</a:t>
            </a:r>
          </a:p>
          <a:p>
            <a:pPr marL="0" indent="0">
              <a:lnSpc>
                <a:spcPct val="150000"/>
              </a:lnSpc>
              <a:spcBef>
                <a:spcPts val="0"/>
              </a:spcBef>
              <a:buNone/>
            </a:pPr>
            <a:r>
              <a:rPr lang="zh-CN" altLang="en-US" sz="3600" dirty="0"/>
              <a:t>对于</a:t>
            </a:r>
            <a:r>
              <a:rPr lang="en-US" altLang="zh-CN" sz="3600" dirty="0"/>
              <a:t>100%</a:t>
            </a:r>
            <a:r>
              <a:rPr lang="zh-CN" altLang="en-US" sz="3600" dirty="0"/>
              <a:t>的数据，</a:t>
            </a:r>
            <a:r>
              <a:rPr lang="en-US" altLang="zh-CN" sz="3600" dirty="0"/>
              <a:t>1≤N≤1000 , 1≤M≤10000, 1≤Ci≤200, 1≤u, </a:t>
            </a:r>
            <a:r>
              <a:rPr lang="en-US" altLang="zh-CN" sz="3600" dirty="0" err="1"/>
              <a:t>v≤N</a:t>
            </a:r>
            <a:r>
              <a:rPr lang="en-US" altLang="zh-CN" sz="3600" dirty="0"/>
              <a:t>, 1≤c≤1000</a:t>
            </a:r>
            <a:endParaRPr lang="zh-CN" altLang="en-US" sz="3600" dirty="0"/>
          </a:p>
        </p:txBody>
      </p:sp>
    </p:spTree>
    <p:custDataLst>
      <p:tags r:id="rId1"/>
    </p:custDataLst>
    <p:extLst>
      <p:ext uri="{BB962C8B-B14F-4D97-AF65-F5344CB8AC3E}">
        <p14:creationId xmlns:p14="http://schemas.microsoft.com/office/powerpoint/2010/main" val="503527394"/>
      </p:ext>
    </p:extLst>
  </p:cSld>
  <p:clrMapOvr>
    <a:masterClrMapping/>
  </p:clrMapOvr>
  <p:transition spd="slow" advClick="0" advTm="100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题解</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本题是求最短路径，数据规模</a:t>
            </a:r>
            <a:r>
              <a:rPr lang="en-US" altLang="zh-CN" dirty="0"/>
              <a:t>1≤N≤1000 , 1≤M≤10000</a:t>
            </a:r>
            <a:r>
              <a:rPr lang="zh-CN" altLang="en-US" dirty="0"/>
              <a:t>不算大。用那种算法？用复杂度</a:t>
            </a:r>
            <a:r>
              <a:rPr lang="en-US" altLang="zh-CN" dirty="0"/>
              <a:t>O(n3)</a:t>
            </a:r>
            <a:r>
              <a:rPr lang="zh-CN" altLang="en-US" dirty="0"/>
              <a:t>的</a:t>
            </a:r>
            <a:r>
              <a:rPr lang="en-US" altLang="zh-CN" dirty="0" err="1"/>
              <a:t>floyd</a:t>
            </a:r>
            <a:r>
              <a:rPr lang="zh-CN" altLang="en-US" dirty="0"/>
              <a:t>算法超时；用复杂度</a:t>
            </a:r>
            <a:r>
              <a:rPr lang="en-US" altLang="zh-CN" dirty="0"/>
              <a:t>O(</a:t>
            </a:r>
            <a:r>
              <a:rPr lang="en-US" altLang="zh-CN" dirty="0" err="1"/>
              <a:t>mn</a:t>
            </a:r>
            <a:r>
              <a:rPr lang="en-US" altLang="zh-CN" dirty="0"/>
              <a:t>)</a:t>
            </a:r>
            <a:r>
              <a:rPr lang="zh-CN" altLang="en-US" dirty="0"/>
              <a:t>的</a:t>
            </a:r>
            <a:r>
              <a:rPr lang="en-US" altLang="zh-CN" dirty="0"/>
              <a:t>Bellman-ford</a:t>
            </a:r>
            <a:r>
              <a:rPr lang="zh-CN" altLang="en-US" dirty="0"/>
              <a:t>算法正好；没有必要使用更好的</a:t>
            </a:r>
            <a:r>
              <a:rPr lang="en-US" altLang="zh-CN" dirty="0" err="1"/>
              <a:t>Dijkstra</a:t>
            </a:r>
            <a:r>
              <a:rPr lang="zh-CN" altLang="en-US" dirty="0"/>
              <a:t>和</a:t>
            </a:r>
            <a:r>
              <a:rPr lang="en-US" altLang="zh-CN" dirty="0"/>
              <a:t>SPFA</a:t>
            </a:r>
            <a:r>
              <a:rPr lang="zh-CN" altLang="en-US" dirty="0"/>
              <a:t>算法。</a:t>
            </a:r>
          </a:p>
          <a:p>
            <a:pPr marL="0" indent="0">
              <a:lnSpc>
                <a:spcPct val="150000"/>
              </a:lnSpc>
              <a:spcBef>
                <a:spcPts val="0"/>
              </a:spcBef>
              <a:buNone/>
            </a:pPr>
            <a:r>
              <a:rPr lang="zh-CN" altLang="en-US" dirty="0"/>
              <a:t>两点之间的边长，除了路线时间</a:t>
            </a:r>
            <a:r>
              <a:rPr lang="en-US" altLang="zh-CN" dirty="0"/>
              <a:t>c</a:t>
            </a:r>
            <a:r>
              <a:rPr lang="zh-CN" altLang="en-US" dirty="0"/>
              <a:t>，还要加上隔离时间。经过这个转化后，本题是一道简单的</a:t>
            </a:r>
            <a:r>
              <a:rPr lang="en-US" altLang="zh-CN" dirty="0"/>
              <a:t>Bellman-ford</a:t>
            </a:r>
            <a:r>
              <a:rPr lang="zh-CN" altLang="en-US" dirty="0"/>
              <a:t>算法模板题。</a:t>
            </a:r>
          </a:p>
        </p:txBody>
      </p:sp>
    </p:spTree>
    <p:custDataLst>
      <p:tags r:id="rId1"/>
    </p:custDataLst>
    <p:extLst>
      <p:ext uri="{BB962C8B-B14F-4D97-AF65-F5344CB8AC3E}">
        <p14:creationId xmlns:p14="http://schemas.microsoft.com/office/powerpoint/2010/main" val="4217477910"/>
      </p:ext>
    </p:extLst>
  </p:cSld>
  <p:clrMapOvr>
    <a:masterClrMapping/>
  </p:clrMapOvr>
  <p:transition spd="slow" advClick="0" advTm="1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7369317" y="-2515727"/>
            <a:ext cx="14215223" cy="18915887"/>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039098" y="505987"/>
            <a:ext cx="17469121" cy="1437316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INF = 0x3f3f3f3f;</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 = 20010;            //</a:t>
            </a:r>
            <a:r>
              <a:rPr lang="zh-CN" altLang="en-US" sz="3200" dirty="0">
                <a:solidFill>
                  <a:schemeClr val="tx1"/>
                </a:solidFill>
                <a:latin typeface="宋体" panose="02010600030101010101" pitchFamily="2" charset="-122"/>
                <a:ea typeface="宋体" panose="02010600030101010101" pitchFamily="2" charset="-122"/>
              </a:rPr>
              <a:t>双向边的最大数量</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t[M];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[M];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起点到第</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点的最短路</a:t>
            </a:r>
          </a:p>
          <a:p>
            <a:pPr algn="l"/>
            <a:r>
              <a:rPr lang="en-US" altLang="zh-CN" sz="3200" dirty="0" err="1">
                <a:solidFill>
                  <a:srgbClr val="FF0000"/>
                </a:solidFill>
                <a:latin typeface="宋体" panose="02010600030101010101" pitchFamily="2" charset="-122"/>
                <a:ea typeface="宋体" panose="02010600030101010101" pitchFamily="2" charset="-122"/>
              </a:rPr>
              <a:t>struct</a:t>
            </a:r>
            <a:r>
              <a:rPr lang="en-US" altLang="zh-CN" sz="3200" dirty="0">
                <a:solidFill>
                  <a:srgbClr val="FF0000"/>
                </a:solidFill>
                <a:latin typeface="宋体" panose="02010600030101010101" pitchFamily="2" charset="-122"/>
                <a:ea typeface="宋体" panose="02010600030101010101" pitchFamily="2" charset="-122"/>
              </a:rPr>
              <a:t> edge{</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a,b,c</a:t>
            </a:r>
            <a:r>
              <a:rPr lang="en-US" altLang="zh-CN" sz="3200" dirty="0">
                <a:solidFill>
                  <a:srgbClr val="FF0000"/>
                </a:solidFill>
                <a:latin typeface="宋体" panose="02010600030101010101" pitchFamily="2" charset="-122"/>
                <a:ea typeface="宋体" panose="02010600030101010101" pitchFamily="2" charset="-122"/>
              </a:rPr>
              <a:t>;}e[M];    //</a:t>
            </a:r>
            <a:r>
              <a:rPr lang="zh-CN" altLang="en-US" sz="3200" dirty="0">
                <a:solidFill>
                  <a:srgbClr val="FF0000"/>
                </a:solidFill>
                <a:latin typeface="宋体" panose="02010600030101010101" pitchFamily="2" charset="-122"/>
                <a:ea typeface="宋体" panose="02010600030101010101" pitchFamily="2" charset="-122"/>
              </a:rPr>
              <a:t>分开操作也行：</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a[M],b[M],c[M];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a:t>
            </a:r>
            <a:r>
              <a:rPr lang="en-US" altLang="zh-CN" sz="3200" dirty="0" err="1">
                <a:solidFill>
                  <a:schemeClr val="tx1"/>
                </a:solidFill>
                <a:latin typeface="宋体" panose="02010600030101010101" pitchFamily="2" charset="-122"/>
                <a:ea typeface="宋体" panose="02010600030101010101" pitchFamily="2" charset="-122"/>
              </a:rPr>
              <a:t>n;i</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=1;i&lt;=</a:t>
            </a:r>
            <a:r>
              <a:rPr lang="en-US" altLang="zh-CN" sz="3200" dirty="0" err="1">
                <a:solidFill>
                  <a:srgbClr val="FF0000"/>
                </a:solidFill>
                <a:latin typeface="宋体" panose="02010600030101010101" pitchFamily="2" charset="-122"/>
                <a:ea typeface="宋体" panose="02010600030101010101" pitchFamily="2" charset="-122"/>
              </a:rPr>
              <a:t>m;i</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a,b,c</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cin</a:t>
            </a:r>
            <a:r>
              <a:rPr lang="en-US" altLang="zh-CN" sz="3200" dirty="0">
                <a:solidFill>
                  <a:srgbClr val="FF0000"/>
                </a:solidFill>
                <a:latin typeface="宋体" panose="02010600030101010101" pitchFamily="2" charset="-122"/>
                <a:ea typeface="宋体" panose="02010600030101010101" pitchFamily="2" charset="-122"/>
              </a:rPr>
              <a:t> &gt;&gt;a&gt;&gt;b&gt;&gt;c;</a:t>
            </a:r>
          </a:p>
          <a:p>
            <a:pPr algn="l"/>
            <a:r>
              <a:rPr lang="en-US" altLang="zh-CN" sz="3200" dirty="0">
                <a:solidFill>
                  <a:srgbClr val="FF0000"/>
                </a:solidFill>
                <a:latin typeface="宋体" panose="02010600030101010101" pitchFamily="2" charset="-122"/>
                <a:ea typeface="宋体" panose="02010600030101010101" pitchFamily="2" charset="-122"/>
              </a:rPr>
              <a:t>        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].a=a;   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].b=b;   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].c=c;    //</a:t>
            </a:r>
            <a:r>
              <a:rPr lang="zh-CN" altLang="en-US" sz="3200" dirty="0">
                <a:solidFill>
                  <a:srgbClr val="FF0000"/>
                </a:solidFill>
                <a:latin typeface="宋体" panose="02010600030101010101" pitchFamily="2" charset="-122"/>
                <a:ea typeface="宋体" panose="02010600030101010101" pitchFamily="2" charset="-122"/>
              </a:rPr>
              <a:t>双向边，</a:t>
            </a:r>
            <a:r>
              <a:rPr lang="en-US" altLang="zh-CN" sz="3200" dirty="0">
                <a:solidFill>
                  <a:srgbClr val="FF0000"/>
                </a:solidFill>
                <a:latin typeface="宋体" panose="02010600030101010101" pitchFamily="2" charset="-122"/>
                <a:ea typeface="宋体" panose="02010600030101010101" pitchFamily="2" charset="-122"/>
              </a:rPr>
              <a:t>a-&gt;b</a:t>
            </a:r>
          </a:p>
          <a:p>
            <a:pPr algn="l"/>
            <a:r>
              <a:rPr lang="en-US" altLang="zh-CN" sz="3200" dirty="0">
                <a:solidFill>
                  <a:srgbClr val="FF0000"/>
                </a:solidFill>
                <a:latin typeface="宋体" panose="02010600030101010101" pitchFamily="2" charset="-122"/>
                <a:ea typeface="宋体" panose="02010600030101010101" pitchFamily="2" charset="-122"/>
              </a:rPr>
              <a:t>        e[</a:t>
            </a:r>
            <a:r>
              <a:rPr lang="en-US" altLang="zh-CN" sz="3200" dirty="0" err="1">
                <a:solidFill>
                  <a:srgbClr val="FF0000"/>
                </a:solidFill>
                <a:latin typeface="宋体" panose="02010600030101010101" pitchFamily="2" charset="-122"/>
                <a:ea typeface="宋体" panose="02010600030101010101" pitchFamily="2" charset="-122"/>
              </a:rPr>
              <a:t>m+i</a:t>
            </a:r>
            <a:r>
              <a:rPr lang="en-US" altLang="zh-CN" sz="3200" dirty="0">
                <a:solidFill>
                  <a:srgbClr val="FF0000"/>
                </a:solidFill>
                <a:latin typeface="宋体" panose="02010600030101010101" pitchFamily="2" charset="-122"/>
                <a:ea typeface="宋体" panose="02010600030101010101" pitchFamily="2" charset="-122"/>
              </a:rPr>
              <a:t>].a=b; e[</a:t>
            </a:r>
            <a:r>
              <a:rPr lang="en-US" altLang="zh-CN" sz="3200" dirty="0" err="1">
                <a:solidFill>
                  <a:srgbClr val="FF0000"/>
                </a:solidFill>
                <a:latin typeface="宋体" panose="02010600030101010101" pitchFamily="2" charset="-122"/>
                <a:ea typeface="宋体" panose="02010600030101010101" pitchFamily="2" charset="-122"/>
              </a:rPr>
              <a:t>m+i</a:t>
            </a:r>
            <a:r>
              <a:rPr lang="en-US" altLang="zh-CN" sz="3200" dirty="0">
                <a:solidFill>
                  <a:srgbClr val="FF0000"/>
                </a:solidFill>
                <a:latin typeface="宋体" panose="02010600030101010101" pitchFamily="2" charset="-122"/>
                <a:ea typeface="宋体" panose="02010600030101010101" pitchFamily="2" charset="-122"/>
              </a:rPr>
              <a:t>].b=a; e[</a:t>
            </a:r>
            <a:r>
              <a:rPr lang="en-US" altLang="zh-CN" sz="3200" dirty="0" err="1">
                <a:solidFill>
                  <a:srgbClr val="FF0000"/>
                </a:solidFill>
                <a:latin typeface="宋体" panose="02010600030101010101" pitchFamily="2" charset="-122"/>
                <a:ea typeface="宋体" panose="02010600030101010101" pitchFamily="2" charset="-122"/>
              </a:rPr>
              <a:t>m+i</a:t>
            </a:r>
            <a:r>
              <a:rPr lang="en-US" altLang="zh-CN" sz="3200" dirty="0">
                <a:solidFill>
                  <a:srgbClr val="FF0000"/>
                </a:solidFill>
                <a:latin typeface="宋体" panose="02010600030101010101" pitchFamily="2" charset="-122"/>
                <a:ea typeface="宋体" panose="02010600030101010101" pitchFamily="2" charset="-122"/>
              </a:rPr>
              <a:t>].c=c;  //</a:t>
            </a:r>
            <a:r>
              <a:rPr lang="zh-CN" altLang="en-US" sz="3200" dirty="0">
                <a:solidFill>
                  <a:srgbClr val="FF0000"/>
                </a:solidFill>
                <a:latin typeface="宋体" panose="02010600030101010101" pitchFamily="2" charset="-122"/>
                <a:ea typeface="宋体" panose="02010600030101010101" pitchFamily="2" charset="-122"/>
              </a:rPr>
              <a:t>双向边</a:t>
            </a:r>
            <a:r>
              <a:rPr lang="en-US" altLang="zh-CN" sz="3200" dirty="0">
                <a:solidFill>
                  <a:srgbClr val="FF0000"/>
                </a:solidFill>
                <a:latin typeface="宋体" panose="02010600030101010101" pitchFamily="2" charset="-122"/>
                <a:ea typeface="宋体" panose="02010600030101010101" pitchFamily="2" charset="-122"/>
              </a:rPr>
              <a:t>: b-&gt;a</a:t>
            </a:r>
          </a:p>
          <a:p>
            <a:pPr algn="l"/>
            <a:r>
              <a:rPr lang="en-US" altLang="zh-CN" sz="3200" dirty="0">
                <a:solidFill>
                  <a:srgbClr val="FF0000"/>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下面是</a:t>
            </a:r>
            <a:r>
              <a:rPr lang="en-US" altLang="zh-CN" sz="3200" dirty="0">
                <a:solidFill>
                  <a:schemeClr val="tx1"/>
                </a:solidFill>
                <a:latin typeface="宋体" panose="02010600030101010101" pitchFamily="2" charset="-122"/>
                <a:ea typeface="宋体" panose="02010600030101010101" pitchFamily="2" charset="-122"/>
              </a:rPr>
              <a:t>bellman-ford</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dist,INF,sizeof</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初始化为无穷大</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[1]=0;                      //</a:t>
            </a:r>
            <a:r>
              <a:rPr lang="zh-CN" altLang="en-US" sz="3200" dirty="0">
                <a:solidFill>
                  <a:schemeClr val="tx1"/>
                </a:solidFill>
                <a:latin typeface="宋体" panose="02010600030101010101" pitchFamily="2" charset="-122"/>
                <a:ea typeface="宋体" panose="02010600030101010101" pitchFamily="2" charset="-122"/>
              </a:rPr>
              <a:t>起点是</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到自己距离为</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k=1;k&lt;=</a:t>
            </a:r>
            <a:r>
              <a:rPr lang="en-US" altLang="zh-CN" sz="3200" dirty="0" err="1">
                <a:solidFill>
                  <a:schemeClr val="tx1"/>
                </a:solidFill>
                <a:latin typeface="宋体" panose="02010600030101010101" pitchFamily="2" charset="-122"/>
                <a:ea typeface="宋体" panose="02010600030101010101" pitchFamily="2" charset="-122"/>
              </a:rPr>
              <a:t>n;k</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一共有</a:t>
            </a:r>
            <a:r>
              <a:rPr lang="en-US" altLang="zh-CN" sz="3200" dirty="0">
                <a:solidFill>
                  <a:schemeClr val="tx1"/>
                </a:solidFill>
                <a:latin typeface="宋体" panose="02010600030101010101" pitchFamily="2" charset="-122"/>
                <a:ea typeface="宋体" panose="02010600030101010101" pitchFamily="2" charset="-122"/>
              </a:rPr>
              <a:t>n</a:t>
            </a:r>
            <a:r>
              <a:rPr lang="zh-CN" altLang="en-US" sz="3200" dirty="0">
                <a:solidFill>
                  <a:schemeClr val="tx1"/>
                </a:solidFill>
                <a:latin typeface="宋体" panose="02010600030101010101" pitchFamily="2" charset="-122"/>
                <a:ea typeface="宋体" panose="02010600030101010101" pitchFamily="2" charset="-122"/>
              </a:rPr>
              <a:t>轮操作</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=1;i&lt;=2*</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检查每条边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a,v</a:t>
            </a:r>
            <a:r>
              <a:rPr lang="en-US" altLang="zh-CN" sz="3200" dirty="0">
                <a:solidFill>
                  <a:schemeClr val="tx1"/>
                </a:solidFill>
                <a:latin typeface="宋体" panose="02010600030101010101" pitchFamily="2" charset="-122"/>
                <a:ea typeface="宋体" panose="02010600030101010101" pitchFamily="2" charset="-122"/>
              </a:rPr>
              <a: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].b;  //u</a:t>
            </a:r>
            <a:r>
              <a:rPr lang="zh-CN" altLang="en-US" sz="3200" dirty="0">
                <a:solidFill>
                  <a:schemeClr val="tx1"/>
                </a:solidFill>
                <a:latin typeface="宋体" panose="02010600030101010101" pitchFamily="2" charset="-122"/>
                <a:ea typeface="宋体" panose="02010600030101010101" pitchFamily="2" charset="-122"/>
              </a:rPr>
              <a:t>的一个邻居是</a:t>
            </a:r>
            <a:r>
              <a:rPr lang="en-US" altLang="zh-CN" sz="3200" dirty="0">
                <a:solidFill>
                  <a:schemeClr val="tx1"/>
                </a:solidFill>
                <a:latin typeface="宋体" panose="02010600030101010101" pitchFamily="2" charset="-122"/>
                <a:ea typeface="宋体" panose="02010600030101010101" pitchFamily="2" charset="-122"/>
              </a:rPr>
              <a:t>v</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res = t[v];         //</a:t>
            </a:r>
            <a:r>
              <a:rPr lang="zh-CN" altLang="en-US" sz="3200" dirty="0">
                <a:solidFill>
                  <a:schemeClr val="tx1"/>
                </a:solidFill>
                <a:latin typeface="宋体" panose="02010600030101010101" pitchFamily="2" charset="-122"/>
                <a:ea typeface="宋体" panose="02010600030101010101" pitchFamily="2" charset="-122"/>
              </a:rPr>
              <a:t>隔离时间</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if(v==n) res = 0;       //</a:t>
            </a:r>
            <a:r>
              <a:rPr lang="zh-CN" altLang="en-US" sz="3200" dirty="0">
                <a:solidFill>
                  <a:schemeClr val="tx1"/>
                </a:solidFill>
                <a:latin typeface="宋体" panose="02010600030101010101" pitchFamily="2" charset="-122"/>
                <a:ea typeface="宋体" panose="02010600030101010101" pitchFamily="2" charset="-122"/>
              </a:rPr>
              <a:t>终点不用隔离</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[v]=min(</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[v],</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[u]+e[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c+res</a:t>
            </a:r>
            <a:r>
              <a:rPr lang="en-US" altLang="zh-CN" sz="3200" dirty="0">
                <a:solidFill>
                  <a:schemeClr val="tx1"/>
                </a:solidFill>
                <a:latin typeface="宋体" panose="02010600030101010101" pitchFamily="2" charset="-122"/>
                <a:ea typeface="宋体" panose="02010600030101010101" pitchFamily="2" charset="-122"/>
              </a:rPr>
              <a:t>);  //u</a:t>
            </a:r>
            <a:r>
              <a:rPr lang="zh-CN" altLang="en-US" sz="3200" dirty="0">
                <a:solidFill>
                  <a:schemeClr val="tx1"/>
                </a:solidFill>
                <a:latin typeface="宋体" panose="02010600030101010101" pitchFamily="2" charset="-122"/>
                <a:ea typeface="宋体" panose="02010600030101010101" pitchFamily="2" charset="-122"/>
              </a:rPr>
              <a:t>通过</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到起点的距离更短，更新</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p>
        </p:txBody>
      </p:sp>
      <p:sp>
        <p:nvSpPr>
          <p:cNvPr id="7" name="矩形标注 6"/>
          <p:cNvSpPr/>
          <p:nvPr/>
        </p:nvSpPr>
        <p:spPr>
          <a:xfrm>
            <a:off x="134824" y="4267199"/>
            <a:ext cx="4646196" cy="6850743"/>
          </a:xfrm>
          <a:prstGeom prst="wedgeRectCallout">
            <a:avLst>
              <a:gd name="adj1" fmla="val 88586"/>
              <a:gd name="adj2" fmla="val -197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数组存边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简单</a:t>
            </a:r>
            <a:r>
              <a:rPr lang="zh-CN" altLang="en-US" sz="4000" dirty="0">
                <a:solidFill>
                  <a:srgbClr val="FFFF00"/>
                </a:solidFill>
              </a:rPr>
              <a:t>的存储方法，不能快速搜索点和</a:t>
            </a:r>
            <a:r>
              <a:rPr lang="zh-CN" altLang="en-US" sz="4000" dirty="0" smtClean="0">
                <a:solidFill>
                  <a:srgbClr val="FFFF00"/>
                </a:solidFill>
              </a:rPr>
              <a:t>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正</a:t>
            </a:r>
            <a:r>
              <a:rPr lang="zh-CN" altLang="en-US" sz="4000" dirty="0">
                <a:solidFill>
                  <a:srgbClr val="FFFF00"/>
                </a:solidFill>
              </a:rPr>
              <a:t>适合</a:t>
            </a:r>
            <a:r>
              <a:rPr lang="en-US" altLang="zh-CN" sz="4000" dirty="0">
                <a:solidFill>
                  <a:srgbClr val="FFFF00"/>
                </a:solidFill>
              </a:rPr>
              <a:t>Bellman-ford</a:t>
            </a:r>
            <a:r>
              <a:rPr lang="zh-CN" altLang="en-US" sz="4000" dirty="0">
                <a:solidFill>
                  <a:srgbClr val="FFFF00"/>
                </a:solidFill>
              </a:rPr>
              <a:t>这种简单的算法。</a:t>
            </a:r>
          </a:p>
        </p:txBody>
      </p:sp>
    </p:spTree>
    <p:custDataLst>
      <p:tags r:id="rId1"/>
    </p:custDataLst>
    <p:extLst>
      <p:ext uri="{BB962C8B-B14F-4D97-AF65-F5344CB8AC3E}">
        <p14:creationId xmlns:p14="http://schemas.microsoft.com/office/powerpoint/2010/main" val="273866070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图的种类</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881034" y="3645716"/>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）无向无权图，边没有权值、没有方向；</a:t>
            </a:r>
          </a:p>
          <a:p>
            <a:pPr marL="0" indent="0">
              <a:lnSpc>
                <a:spcPct val="150000"/>
              </a:lnSpc>
              <a:spcBef>
                <a:spcPts val="0"/>
              </a:spcBef>
              <a:buNone/>
            </a:pPr>
            <a:r>
              <a:rPr lang="zh-CN" altLang="en-US" dirty="0"/>
              <a:t>（</a:t>
            </a:r>
            <a:r>
              <a:rPr lang="en-US" altLang="zh-CN" dirty="0"/>
              <a:t>2</a:t>
            </a:r>
            <a:r>
              <a:rPr lang="zh-CN" altLang="en-US" dirty="0"/>
              <a:t>）有向无权图，边有方向、无权值；</a:t>
            </a:r>
          </a:p>
          <a:p>
            <a:pPr marL="0" indent="0">
              <a:lnSpc>
                <a:spcPct val="150000"/>
              </a:lnSpc>
              <a:spcBef>
                <a:spcPts val="0"/>
              </a:spcBef>
              <a:buNone/>
            </a:pPr>
            <a:r>
              <a:rPr lang="zh-CN" altLang="en-US" dirty="0"/>
              <a:t>（</a:t>
            </a:r>
            <a:r>
              <a:rPr lang="en-US" altLang="zh-CN" dirty="0"/>
              <a:t>3</a:t>
            </a:r>
            <a:r>
              <a:rPr lang="zh-CN" altLang="en-US" dirty="0"/>
              <a:t>）加权无向图，边有权值，但没有方向；</a:t>
            </a:r>
          </a:p>
          <a:p>
            <a:pPr marL="0" indent="0">
              <a:lnSpc>
                <a:spcPct val="150000"/>
              </a:lnSpc>
              <a:spcBef>
                <a:spcPts val="0"/>
              </a:spcBef>
              <a:buNone/>
            </a:pPr>
            <a:r>
              <a:rPr lang="zh-CN" altLang="en-US" dirty="0"/>
              <a:t>（</a:t>
            </a:r>
            <a:r>
              <a:rPr lang="en-US" altLang="zh-CN" dirty="0"/>
              <a:t>4</a:t>
            </a:r>
            <a:r>
              <a:rPr lang="zh-CN" altLang="en-US" dirty="0"/>
              <a:t>）加权有向图；</a:t>
            </a:r>
          </a:p>
          <a:p>
            <a:pPr marL="0" indent="0">
              <a:lnSpc>
                <a:spcPct val="150000"/>
              </a:lnSpc>
              <a:spcBef>
                <a:spcPts val="0"/>
              </a:spcBef>
              <a:buNone/>
            </a:pPr>
            <a:r>
              <a:rPr lang="zh-CN" altLang="en-US" dirty="0"/>
              <a:t>（</a:t>
            </a:r>
            <a:r>
              <a:rPr lang="en-US" altLang="zh-CN" dirty="0"/>
              <a:t>5</a:t>
            </a:r>
            <a:r>
              <a:rPr lang="zh-CN" altLang="en-US" dirty="0"/>
              <a:t>）有向无环图（</a:t>
            </a:r>
            <a:r>
              <a:rPr lang="en-US" altLang="zh-CN" dirty="0"/>
              <a:t>Directed Acyclic Graph</a:t>
            </a:r>
            <a:r>
              <a:rPr lang="zh-CN" altLang="en-US" dirty="0"/>
              <a:t>，</a:t>
            </a:r>
            <a:r>
              <a:rPr lang="en-US" altLang="zh-CN" dirty="0"/>
              <a:t>DAG</a:t>
            </a:r>
            <a:r>
              <a:rPr lang="zh-CN" altLang="en-US" dirty="0"/>
              <a:t>）。</a:t>
            </a:r>
          </a:p>
          <a:p>
            <a:pPr marL="0" indent="0">
              <a:lnSpc>
                <a:spcPct val="150000"/>
              </a:lnSpc>
              <a:spcBef>
                <a:spcPts val="0"/>
              </a:spcBef>
              <a:buNone/>
            </a:pPr>
            <a:endParaRPr lang="zh-CN" altLang="en-US" dirty="0"/>
          </a:p>
        </p:txBody>
      </p:sp>
      <p:pic>
        <p:nvPicPr>
          <p:cNvPr id="2" name="图片 1"/>
          <p:cNvPicPr>
            <a:picLocks noChangeAspect="1"/>
          </p:cNvPicPr>
          <p:nvPr/>
        </p:nvPicPr>
        <p:blipFill>
          <a:blip r:embed="rId5"/>
          <a:stretch>
            <a:fillRect/>
          </a:stretch>
        </p:blipFill>
        <p:spPr>
          <a:xfrm>
            <a:off x="16723405" y="4334555"/>
            <a:ext cx="7080024" cy="4731528"/>
          </a:xfrm>
          <a:prstGeom prst="rect">
            <a:avLst/>
          </a:prstGeom>
        </p:spPr>
      </p:pic>
    </p:spTree>
    <p:custDataLst>
      <p:tags r:id="rId1"/>
    </p:custDataLst>
    <p:extLst>
      <p:ext uri="{BB962C8B-B14F-4D97-AF65-F5344CB8AC3E}">
        <p14:creationId xmlns:p14="http://schemas.microsoft.com/office/powerpoint/2010/main" val="592130560"/>
      </p:ext>
    </p:extLst>
  </p:cSld>
  <p:clrMapOvr>
    <a:masterClrMapping/>
  </p:clrMapOvr>
  <p:transition spd="slow" advClick="0" advTm="1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7" name="矩形标注 6"/>
          <p:cNvSpPr/>
          <p:nvPr/>
        </p:nvSpPr>
        <p:spPr>
          <a:xfrm>
            <a:off x="134824" y="7649029"/>
            <a:ext cx="4646196" cy="3468913"/>
          </a:xfrm>
          <a:prstGeom prst="wedgeRectCallout">
            <a:avLst>
              <a:gd name="adj1" fmla="val 78277"/>
              <a:gd name="adj2" fmla="val -17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a:solidFill>
                  <a:srgbClr val="FFFF00"/>
                </a:solidFill>
              </a:rPr>
              <a:t>代码相当简单，几乎和</a:t>
            </a:r>
            <a:r>
              <a:rPr lang="en-US" altLang="zh-CN" sz="4000" dirty="0">
                <a:solidFill>
                  <a:srgbClr val="FFFF00"/>
                </a:solidFill>
              </a:rPr>
              <a:t>Floyd</a:t>
            </a:r>
            <a:r>
              <a:rPr lang="zh-CN" altLang="en-US" sz="4000" dirty="0">
                <a:solidFill>
                  <a:srgbClr val="FFFF00"/>
                </a:solidFill>
              </a:rPr>
              <a:t>的代码一样短。</a:t>
            </a:r>
          </a:p>
        </p:txBody>
      </p:sp>
      <p:pic>
        <p:nvPicPr>
          <p:cNvPr id="9"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1" name="图片 10"/>
          <p:cNvPicPr/>
          <p:nvPr/>
        </p:nvPicPr>
        <p:blipFill>
          <a:blip r:embed="rId5">
            <a:lum bright="34000" contrast="-8000"/>
          </a:blip>
          <a:srcRect l="20046" t="6270" r="19548" b="5808"/>
          <a:stretch>
            <a:fillRect/>
          </a:stretch>
        </p:blipFill>
        <p:spPr>
          <a:xfrm rot="5400000">
            <a:off x="7369317" y="-2515727"/>
            <a:ext cx="14215223" cy="18915887"/>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039098" y="505987"/>
            <a:ext cx="17469121" cy="1437316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INF = 0x3f3f3f3f;</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 = 20010;            //</a:t>
            </a:r>
            <a:r>
              <a:rPr lang="zh-CN" altLang="en-US" sz="3200" dirty="0">
                <a:solidFill>
                  <a:schemeClr val="tx1"/>
                </a:solidFill>
                <a:latin typeface="宋体" panose="02010600030101010101" pitchFamily="2" charset="-122"/>
                <a:ea typeface="宋体" panose="02010600030101010101" pitchFamily="2" charset="-122"/>
              </a:rPr>
              <a:t>双向边的最大数量</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t[M];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[M];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起点到第</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点的最短路</a:t>
            </a:r>
          </a:p>
          <a:p>
            <a:pPr algn="l"/>
            <a:r>
              <a:rPr lang="en-US" altLang="zh-CN" sz="3200" dirty="0" err="1">
                <a:solidFill>
                  <a:schemeClr val="tx1"/>
                </a:solidFill>
                <a:latin typeface="宋体" panose="02010600030101010101" pitchFamily="2" charset="-122"/>
                <a:ea typeface="宋体" panose="02010600030101010101" pitchFamily="2" charset="-122"/>
              </a:rPr>
              <a:t>struct</a:t>
            </a:r>
            <a:r>
              <a:rPr lang="en-US" altLang="zh-CN" sz="3200" dirty="0">
                <a:solidFill>
                  <a:schemeClr val="tx1"/>
                </a:solidFill>
                <a:latin typeface="宋体" panose="02010600030101010101" pitchFamily="2" charset="-122"/>
                <a:ea typeface="宋体" panose="02010600030101010101" pitchFamily="2" charset="-122"/>
              </a:rPr>
              <a:t> edge{</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a,b,c</a:t>
            </a:r>
            <a:r>
              <a:rPr lang="en-US" altLang="zh-CN" sz="3200" dirty="0">
                <a:solidFill>
                  <a:schemeClr val="tx1"/>
                </a:solidFill>
                <a:latin typeface="宋体" panose="02010600030101010101" pitchFamily="2" charset="-122"/>
                <a:ea typeface="宋体" panose="02010600030101010101" pitchFamily="2" charset="-122"/>
              </a:rPr>
              <a:t>;}e[M];    //</a:t>
            </a:r>
            <a:r>
              <a:rPr lang="zh-CN" altLang="en-US" sz="3200" dirty="0">
                <a:solidFill>
                  <a:schemeClr val="tx1"/>
                </a:solidFill>
                <a:latin typeface="宋体" panose="02010600030101010101" pitchFamily="2" charset="-122"/>
                <a:ea typeface="宋体" panose="02010600030101010101" pitchFamily="2" charset="-122"/>
              </a:rPr>
              <a:t>分开操作也行：</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a[M],b[M],c[M];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a:t>
            </a:r>
            <a:r>
              <a:rPr lang="en-US" altLang="zh-CN" sz="3200" dirty="0" err="1">
                <a:solidFill>
                  <a:schemeClr val="tx1"/>
                </a:solidFill>
                <a:latin typeface="宋体" panose="02010600030101010101" pitchFamily="2" charset="-122"/>
                <a:ea typeface="宋体" panose="02010600030101010101" pitchFamily="2" charset="-122"/>
              </a:rPr>
              <a:t>n;i</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a,b,c</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&gt;&gt;a&gt;&gt;b&gt;&gt;c;</a:t>
            </a:r>
          </a:p>
          <a:p>
            <a:pPr algn="l"/>
            <a:r>
              <a:rPr lang="en-US" altLang="zh-CN" sz="3200" dirty="0">
                <a:solidFill>
                  <a:schemeClr val="tx1"/>
                </a:solidFill>
                <a:latin typeface="宋体" panose="02010600030101010101" pitchFamily="2" charset="-122"/>
                <a:ea typeface="宋体" panose="02010600030101010101" pitchFamily="2" charset="-122"/>
              </a:rPr>
              <a:t>        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].a=a;   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].b=b;   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].c=c;    //</a:t>
            </a:r>
            <a:r>
              <a:rPr lang="zh-CN" altLang="en-US" sz="3200" dirty="0">
                <a:solidFill>
                  <a:schemeClr val="tx1"/>
                </a:solidFill>
                <a:latin typeface="宋体" panose="02010600030101010101" pitchFamily="2" charset="-122"/>
                <a:ea typeface="宋体" panose="02010600030101010101" pitchFamily="2" charset="-122"/>
              </a:rPr>
              <a:t>双向边，</a:t>
            </a:r>
            <a:r>
              <a:rPr lang="en-US" altLang="zh-CN" sz="3200" dirty="0">
                <a:solidFill>
                  <a:schemeClr val="tx1"/>
                </a:solidFill>
                <a:latin typeface="宋体" panose="02010600030101010101" pitchFamily="2" charset="-122"/>
                <a:ea typeface="宋体" panose="02010600030101010101" pitchFamily="2" charset="-122"/>
              </a:rPr>
              <a:t>a-&gt;b</a:t>
            </a:r>
          </a:p>
          <a:p>
            <a:pPr algn="l"/>
            <a:r>
              <a:rPr lang="en-US" altLang="zh-CN" sz="3200" dirty="0">
                <a:solidFill>
                  <a:schemeClr val="tx1"/>
                </a:solidFill>
                <a:latin typeface="宋体" panose="02010600030101010101" pitchFamily="2" charset="-122"/>
                <a:ea typeface="宋体" panose="02010600030101010101" pitchFamily="2" charset="-122"/>
              </a:rPr>
              <a:t>        e[</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].a=b; e[</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].b=a; e[</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].c=c;  //</a:t>
            </a:r>
            <a:r>
              <a:rPr lang="zh-CN" altLang="en-US" sz="3200" dirty="0">
                <a:solidFill>
                  <a:schemeClr val="tx1"/>
                </a:solidFill>
                <a:latin typeface="宋体" panose="02010600030101010101" pitchFamily="2" charset="-122"/>
                <a:ea typeface="宋体" panose="02010600030101010101" pitchFamily="2" charset="-122"/>
              </a:rPr>
              <a:t>双向边</a:t>
            </a:r>
            <a:r>
              <a:rPr lang="en-US" altLang="zh-CN" sz="3200" dirty="0">
                <a:solidFill>
                  <a:schemeClr val="tx1"/>
                </a:solidFill>
                <a:latin typeface="宋体" panose="02010600030101010101" pitchFamily="2" charset="-122"/>
                <a:ea typeface="宋体" panose="02010600030101010101" pitchFamily="2" charset="-122"/>
              </a:rPr>
              <a:t>: b-&gt;a</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下面是</a:t>
            </a:r>
            <a:r>
              <a:rPr lang="en-US" altLang="zh-CN" sz="3200" dirty="0">
                <a:solidFill>
                  <a:schemeClr val="tx1"/>
                </a:solidFill>
                <a:latin typeface="宋体" panose="02010600030101010101" pitchFamily="2" charset="-122"/>
                <a:ea typeface="宋体" panose="02010600030101010101" pitchFamily="2" charset="-122"/>
              </a:rPr>
              <a:t>bellman-ford</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dist,INF,sizeof</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初始化为无穷大</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[1]=0;                      //</a:t>
            </a:r>
            <a:r>
              <a:rPr lang="zh-CN" altLang="en-US" sz="3200" dirty="0">
                <a:solidFill>
                  <a:schemeClr val="tx1"/>
                </a:solidFill>
                <a:latin typeface="宋体" panose="02010600030101010101" pitchFamily="2" charset="-122"/>
                <a:ea typeface="宋体" panose="02010600030101010101" pitchFamily="2" charset="-122"/>
              </a:rPr>
              <a:t>起点是</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到自己距离为</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rgbClr val="FF0000"/>
                </a:solidFill>
                <a:latin typeface="宋体" panose="02010600030101010101" pitchFamily="2" charset="-122"/>
                <a:ea typeface="宋体" panose="02010600030101010101" pitchFamily="2" charset="-122"/>
              </a:rPr>
              <a:t>    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k=1;k&lt;=</a:t>
            </a:r>
            <a:r>
              <a:rPr lang="en-US" altLang="zh-CN" sz="3200" dirty="0" err="1">
                <a:solidFill>
                  <a:srgbClr val="FF0000"/>
                </a:solidFill>
                <a:latin typeface="宋体" panose="02010600030101010101" pitchFamily="2" charset="-122"/>
                <a:ea typeface="宋体" panose="02010600030101010101" pitchFamily="2" charset="-122"/>
              </a:rPr>
              <a:t>n;k</a:t>
            </a:r>
            <a:r>
              <a:rPr lang="en-US" altLang="zh-CN" sz="3200" dirty="0">
                <a:solidFill>
                  <a:srgbClr val="FF0000"/>
                </a:solidFill>
                <a:latin typeface="宋体" panose="02010600030101010101" pitchFamily="2" charset="-122"/>
                <a:ea typeface="宋体" panose="02010600030101010101" pitchFamily="2" charset="-122"/>
              </a:rPr>
              <a:t>++){          //</a:t>
            </a:r>
            <a:r>
              <a:rPr lang="zh-CN" altLang="en-US" sz="3200" dirty="0">
                <a:solidFill>
                  <a:srgbClr val="FF0000"/>
                </a:solidFill>
                <a:latin typeface="宋体" panose="02010600030101010101" pitchFamily="2" charset="-122"/>
                <a:ea typeface="宋体" panose="02010600030101010101" pitchFamily="2" charset="-122"/>
              </a:rPr>
              <a:t>一共有</a:t>
            </a:r>
            <a:r>
              <a:rPr lang="en-US" altLang="zh-CN" sz="3200" dirty="0">
                <a:solidFill>
                  <a:srgbClr val="FF0000"/>
                </a:solidFill>
                <a:latin typeface="宋体" panose="02010600030101010101" pitchFamily="2" charset="-122"/>
                <a:ea typeface="宋体" panose="02010600030101010101" pitchFamily="2" charset="-122"/>
              </a:rPr>
              <a:t>n</a:t>
            </a:r>
            <a:r>
              <a:rPr lang="zh-CN" altLang="en-US" sz="3200" dirty="0">
                <a:solidFill>
                  <a:srgbClr val="FF0000"/>
                </a:solidFill>
                <a:latin typeface="宋体" panose="02010600030101010101" pitchFamily="2" charset="-122"/>
                <a:ea typeface="宋体" panose="02010600030101010101" pitchFamily="2" charset="-122"/>
              </a:rPr>
              <a:t>轮操作</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=1;i&lt;=2*</a:t>
            </a:r>
            <a:r>
              <a:rPr lang="en-US" altLang="zh-CN" sz="3200" dirty="0" err="1">
                <a:solidFill>
                  <a:srgbClr val="FF0000"/>
                </a:solidFill>
                <a:latin typeface="宋体" panose="02010600030101010101" pitchFamily="2" charset="-122"/>
                <a:ea typeface="宋体" panose="02010600030101010101" pitchFamily="2" charset="-122"/>
              </a:rPr>
              <a:t>m;i</a:t>
            </a:r>
            <a:r>
              <a:rPr lang="en-US" altLang="zh-CN" sz="3200" dirty="0">
                <a:solidFill>
                  <a:srgbClr val="FF0000"/>
                </a:solidFill>
                <a:latin typeface="宋体" panose="02010600030101010101" pitchFamily="2" charset="-122"/>
                <a:ea typeface="宋体" panose="02010600030101010101" pitchFamily="2" charset="-122"/>
              </a:rPr>
              <a:t>++){    //</a:t>
            </a:r>
            <a:r>
              <a:rPr lang="zh-CN" altLang="en-US" sz="3200" dirty="0">
                <a:solidFill>
                  <a:srgbClr val="FF0000"/>
                </a:solidFill>
                <a:latin typeface="宋体" panose="02010600030101010101" pitchFamily="2" charset="-122"/>
                <a:ea typeface="宋体" panose="02010600030101010101" pitchFamily="2" charset="-122"/>
              </a:rPr>
              <a:t>检查每条边</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u=e[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a:t>
            </a:r>
            <a:r>
              <a:rPr lang="en-US" altLang="zh-CN" sz="3200" dirty="0" err="1">
                <a:solidFill>
                  <a:srgbClr val="FF0000"/>
                </a:solidFill>
                <a:latin typeface="宋体" panose="02010600030101010101" pitchFamily="2" charset="-122"/>
                <a:ea typeface="宋体" panose="02010600030101010101" pitchFamily="2" charset="-122"/>
              </a:rPr>
              <a:t>a,v</a:t>
            </a:r>
            <a:r>
              <a:rPr lang="en-US" altLang="zh-CN" sz="3200" dirty="0">
                <a:solidFill>
                  <a:srgbClr val="FF0000"/>
                </a:solidFill>
                <a:latin typeface="宋体" panose="02010600030101010101" pitchFamily="2" charset="-122"/>
                <a:ea typeface="宋体" panose="02010600030101010101" pitchFamily="2" charset="-122"/>
              </a:rPr>
              <a:t>=e[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].b;  //u</a:t>
            </a:r>
            <a:r>
              <a:rPr lang="zh-CN" altLang="en-US" sz="3200" dirty="0">
                <a:solidFill>
                  <a:srgbClr val="FF0000"/>
                </a:solidFill>
                <a:latin typeface="宋体" panose="02010600030101010101" pitchFamily="2" charset="-122"/>
                <a:ea typeface="宋体" panose="02010600030101010101" pitchFamily="2" charset="-122"/>
              </a:rPr>
              <a:t>的一个邻居是</a:t>
            </a:r>
            <a:r>
              <a:rPr lang="en-US" altLang="zh-CN" sz="3200" dirty="0">
                <a:solidFill>
                  <a:srgbClr val="FF0000"/>
                </a:solidFill>
                <a:latin typeface="宋体" panose="02010600030101010101" pitchFamily="2" charset="-122"/>
                <a:ea typeface="宋体" panose="02010600030101010101" pitchFamily="2" charset="-122"/>
              </a:rPr>
              <a:t>v</a:t>
            </a:r>
          </a:p>
          <a:p>
            <a:pPr algn="l"/>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res = t[v];         //</a:t>
            </a:r>
            <a:r>
              <a:rPr lang="zh-CN" altLang="en-US" sz="3200" dirty="0">
                <a:solidFill>
                  <a:srgbClr val="FF0000"/>
                </a:solidFill>
                <a:latin typeface="宋体" panose="02010600030101010101" pitchFamily="2" charset="-122"/>
                <a:ea typeface="宋体" panose="02010600030101010101" pitchFamily="2" charset="-122"/>
              </a:rPr>
              <a:t>隔离时间</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if(v==n) res = 0;       //</a:t>
            </a:r>
            <a:r>
              <a:rPr lang="zh-CN" altLang="en-US" sz="3200" dirty="0">
                <a:solidFill>
                  <a:srgbClr val="FF0000"/>
                </a:solidFill>
                <a:latin typeface="宋体" panose="02010600030101010101" pitchFamily="2" charset="-122"/>
                <a:ea typeface="宋体" panose="02010600030101010101" pitchFamily="2" charset="-122"/>
              </a:rPr>
              <a:t>终点不用隔离</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dist</a:t>
            </a:r>
            <a:r>
              <a:rPr lang="en-US" altLang="zh-CN" sz="3200" dirty="0">
                <a:solidFill>
                  <a:srgbClr val="FF0000"/>
                </a:solidFill>
                <a:latin typeface="宋体" panose="02010600030101010101" pitchFamily="2" charset="-122"/>
                <a:ea typeface="宋体" panose="02010600030101010101" pitchFamily="2" charset="-122"/>
              </a:rPr>
              <a:t>[v]=min(</a:t>
            </a:r>
            <a:r>
              <a:rPr lang="en-US" altLang="zh-CN" sz="3200" dirty="0" err="1">
                <a:solidFill>
                  <a:srgbClr val="FF0000"/>
                </a:solidFill>
                <a:latin typeface="宋体" panose="02010600030101010101" pitchFamily="2" charset="-122"/>
                <a:ea typeface="宋体" panose="02010600030101010101" pitchFamily="2" charset="-122"/>
              </a:rPr>
              <a:t>dist</a:t>
            </a:r>
            <a:r>
              <a:rPr lang="en-US" altLang="zh-CN" sz="3200" dirty="0">
                <a:solidFill>
                  <a:srgbClr val="FF0000"/>
                </a:solidFill>
                <a:latin typeface="宋体" panose="02010600030101010101" pitchFamily="2" charset="-122"/>
                <a:ea typeface="宋体" panose="02010600030101010101" pitchFamily="2" charset="-122"/>
              </a:rPr>
              <a:t>[v],</a:t>
            </a:r>
            <a:r>
              <a:rPr lang="en-US" altLang="zh-CN" sz="3200" dirty="0" err="1">
                <a:solidFill>
                  <a:srgbClr val="FF0000"/>
                </a:solidFill>
                <a:latin typeface="宋体" panose="02010600030101010101" pitchFamily="2" charset="-122"/>
                <a:ea typeface="宋体" panose="02010600030101010101" pitchFamily="2" charset="-122"/>
              </a:rPr>
              <a:t>dist</a:t>
            </a:r>
            <a:r>
              <a:rPr lang="en-US" altLang="zh-CN" sz="3200" dirty="0">
                <a:solidFill>
                  <a:srgbClr val="FF0000"/>
                </a:solidFill>
                <a:latin typeface="宋体" panose="02010600030101010101" pitchFamily="2" charset="-122"/>
                <a:ea typeface="宋体" panose="02010600030101010101" pitchFamily="2" charset="-122"/>
              </a:rPr>
              <a:t>[u]+e[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a:t>
            </a:r>
            <a:r>
              <a:rPr lang="en-US" altLang="zh-CN" sz="3200" dirty="0" err="1">
                <a:solidFill>
                  <a:srgbClr val="FF0000"/>
                </a:solidFill>
                <a:latin typeface="宋体" panose="02010600030101010101" pitchFamily="2" charset="-122"/>
                <a:ea typeface="宋体" panose="02010600030101010101" pitchFamily="2" charset="-122"/>
              </a:rPr>
              <a:t>c+res</a:t>
            </a:r>
            <a:r>
              <a:rPr lang="en-US" altLang="zh-CN" sz="3200" dirty="0">
                <a:solidFill>
                  <a:srgbClr val="FF0000"/>
                </a:solidFill>
                <a:latin typeface="宋体" panose="02010600030101010101" pitchFamily="2" charset="-122"/>
                <a:ea typeface="宋体" panose="02010600030101010101" pitchFamily="2" charset="-122"/>
              </a:rPr>
              <a:t>);  //u</a:t>
            </a:r>
            <a:r>
              <a:rPr lang="zh-CN" altLang="en-US" sz="3200" dirty="0">
                <a:solidFill>
                  <a:srgbClr val="FF0000"/>
                </a:solidFill>
                <a:latin typeface="宋体" panose="02010600030101010101" pitchFamily="2" charset="-122"/>
                <a:ea typeface="宋体" panose="02010600030101010101" pitchFamily="2" charset="-122"/>
              </a:rPr>
              <a:t>通过</a:t>
            </a:r>
            <a:r>
              <a:rPr lang="en-US" altLang="zh-CN" sz="3200" dirty="0">
                <a:solidFill>
                  <a:srgbClr val="FF0000"/>
                </a:solidFill>
                <a:latin typeface="宋体" panose="02010600030101010101" pitchFamily="2" charset="-122"/>
                <a:ea typeface="宋体" panose="02010600030101010101" pitchFamily="2" charset="-122"/>
              </a:rPr>
              <a:t>v</a:t>
            </a:r>
            <a:r>
              <a:rPr lang="zh-CN" altLang="en-US" sz="3200" dirty="0">
                <a:solidFill>
                  <a:srgbClr val="FF0000"/>
                </a:solidFill>
                <a:latin typeface="宋体" panose="02010600030101010101" pitchFamily="2" charset="-122"/>
                <a:ea typeface="宋体" panose="02010600030101010101" pitchFamily="2" charset="-122"/>
              </a:rPr>
              <a:t>到起点的距离更短，更新</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dist</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203318549"/>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10.7 SPFA</a:t>
              </a:r>
              <a:r>
                <a:rPr lang="zh-CN" altLang="en-US" sz="5600" b="1" spc="600" dirty="0" smtClean="0">
                  <a:solidFill>
                    <a:schemeClr val="bg1"/>
                  </a:solidFill>
                  <a:latin typeface="宋体" panose="02010600030101010101" pitchFamily="2" charset="-122"/>
                  <a:ea typeface="宋体" panose="02010600030101010101" pitchFamily="2" charset="-122"/>
                </a:rPr>
                <a:t>算法：改进的</a:t>
              </a:r>
              <a:r>
                <a:rPr lang="en-US" altLang="zh-CN" sz="5600" b="1" spc="600" dirty="0" smtClean="0">
                  <a:solidFill>
                    <a:schemeClr val="bg1"/>
                  </a:solidFill>
                  <a:latin typeface="宋体" panose="02010600030101010101" pitchFamily="2" charset="-122"/>
                  <a:ea typeface="宋体" panose="02010600030101010101" pitchFamily="2" charset="-122"/>
                </a:rPr>
                <a:t>Bellman-Ford</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SPFA = </a:t>
            </a:r>
            <a:r>
              <a:rPr lang="zh-CN" altLang="en-US" dirty="0"/>
              <a:t>队列处理</a:t>
            </a:r>
            <a:r>
              <a:rPr lang="en-US" altLang="zh-CN" dirty="0"/>
              <a:t>+Bellman-Ford</a:t>
            </a:r>
            <a:r>
              <a:rPr lang="zh-CN" altLang="en-US" dirty="0"/>
              <a:t>。</a:t>
            </a:r>
          </a:p>
          <a:p>
            <a:pPr>
              <a:lnSpc>
                <a:spcPct val="150000"/>
              </a:lnSpc>
              <a:spcBef>
                <a:spcPts val="0"/>
              </a:spcBef>
            </a:pPr>
            <a:r>
              <a:rPr lang="en-US" altLang="zh-CN" dirty="0"/>
              <a:t>Bellman-Ford</a:t>
            </a:r>
            <a:r>
              <a:rPr lang="zh-CN" altLang="en-US" dirty="0"/>
              <a:t>算法有很多低效或无效的操作。其核心内容，是在每一轮操作中，更新所有结点到起点</a:t>
            </a:r>
            <a:r>
              <a:rPr lang="en-US" altLang="zh-CN" dirty="0"/>
              <a:t>s</a:t>
            </a:r>
            <a:r>
              <a:rPr lang="zh-CN" altLang="en-US" dirty="0"/>
              <a:t>的最短距离。</a:t>
            </a:r>
          </a:p>
          <a:p>
            <a:pPr>
              <a:lnSpc>
                <a:spcPct val="150000"/>
              </a:lnSpc>
              <a:spcBef>
                <a:spcPts val="0"/>
              </a:spcBef>
            </a:pPr>
            <a:r>
              <a:rPr lang="zh-CN" altLang="en-US" dirty="0"/>
              <a:t>计算和调整一个结点</a:t>
            </a:r>
            <a:r>
              <a:rPr lang="en-US" altLang="zh-CN" dirty="0"/>
              <a:t>u</a:t>
            </a:r>
            <a:r>
              <a:rPr lang="zh-CN" altLang="en-US" dirty="0"/>
              <a:t>到</a:t>
            </a:r>
            <a:r>
              <a:rPr lang="en-US" altLang="zh-CN" dirty="0"/>
              <a:t>s</a:t>
            </a:r>
            <a:r>
              <a:rPr lang="zh-CN" altLang="en-US" dirty="0"/>
              <a:t>的最短距离后，如果紧接着调整</a:t>
            </a:r>
            <a:r>
              <a:rPr lang="en-US" altLang="zh-CN" dirty="0"/>
              <a:t>u</a:t>
            </a:r>
            <a:r>
              <a:rPr lang="zh-CN" altLang="en-US" dirty="0"/>
              <a:t>的邻居结点，这些邻居肯定有新的计算结果；而如果漫无目的地计算不与</a:t>
            </a:r>
            <a:r>
              <a:rPr lang="en-US" altLang="zh-CN" dirty="0"/>
              <a:t>u</a:t>
            </a:r>
            <a:r>
              <a:rPr lang="zh-CN" altLang="en-US" dirty="0"/>
              <a:t>相邻的结点，很可能毫无变化，所以这些操作是低效的。</a:t>
            </a:r>
          </a:p>
          <a:p>
            <a:pPr>
              <a:lnSpc>
                <a:spcPct val="150000"/>
              </a:lnSpc>
              <a:spcBef>
                <a:spcPts val="0"/>
              </a:spcBef>
            </a:pPr>
            <a:r>
              <a:rPr lang="zh-CN" altLang="en-US" dirty="0"/>
              <a:t>改进：计算结点</a:t>
            </a:r>
            <a:r>
              <a:rPr lang="en-US" altLang="zh-CN" dirty="0"/>
              <a:t>u</a:t>
            </a:r>
            <a:r>
              <a:rPr lang="zh-CN" altLang="en-US" dirty="0"/>
              <a:t>之后，下一步只计算和调整它的邻居，能加快收敛的过程。</a:t>
            </a:r>
          </a:p>
          <a:p>
            <a:pPr>
              <a:lnSpc>
                <a:spcPct val="150000"/>
              </a:lnSpc>
              <a:spcBef>
                <a:spcPts val="0"/>
              </a:spcBef>
            </a:pPr>
            <a:r>
              <a:rPr lang="zh-CN" altLang="en-US" dirty="0"/>
              <a:t>这些步骤用队列进行操作，这就是</a:t>
            </a:r>
            <a:r>
              <a:rPr lang="en-US" altLang="zh-CN" dirty="0"/>
              <a:t>SPFA</a:t>
            </a:r>
            <a:r>
              <a:rPr lang="zh-CN" altLang="en-US" dirty="0"/>
              <a:t>。</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371148649"/>
      </p:ext>
    </p:extLst>
  </p:cSld>
  <p:clrMapOvr>
    <a:masterClrMapping/>
  </p:clrMapOvr>
  <p:transition spd="slow" advClick="0" advTm="100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SPFA</a:t>
              </a:r>
              <a:r>
                <a:rPr lang="zh-CN" altLang="en-US" sz="5600" b="1" spc="600" dirty="0" smtClean="0">
                  <a:solidFill>
                    <a:schemeClr val="bg1"/>
                  </a:solidFill>
                  <a:latin typeface="宋体" panose="02010600030101010101" pitchFamily="2" charset="-122"/>
                  <a:ea typeface="宋体" panose="02010600030101010101" pitchFamily="2" charset="-122"/>
                </a:rPr>
                <a:t>步骤</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）起点</a:t>
            </a:r>
            <a:r>
              <a:rPr lang="en-US" altLang="zh-CN" dirty="0"/>
              <a:t>s</a:t>
            </a:r>
            <a:r>
              <a:rPr lang="zh-CN" altLang="en-US" dirty="0"/>
              <a:t>入队，计算它所有邻居到</a:t>
            </a:r>
            <a:r>
              <a:rPr lang="en-US" altLang="zh-CN" dirty="0"/>
              <a:t>s</a:t>
            </a:r>
            <a:r>
              <a:rPr lang="zh-CN" altLang="en-US" dirty="0"/>
              <a:t>的最短距离。把</a:t>
            </a:r>
            <a:r>
              <a:rPr lang="en-US" altLang="zh-CN" dirty="0"/>
              <a:t>s</a:t>
            </a:r>
            <a:r>
              <a:rPr lang="zh-CN" altLang="en-US" dirty="0"/>
              <a:t>出队，状态有更新的邻居入队，没更新的不入队。</a:t>
            </a:r>
          </a:p>
          <a:p>
            <a:pPr marL="0" indent="0">
              <a:lnSpc>
                <a:spcPct val="150000"/>
              </a:lnSpc>
              <a:spcBef>
                <a:spcPts val="0"/>
              </a:spcBef>
              <a:buNone/>
            </a:pPr>
            <a:r>
              <a:rPr lang="zh-CN" altLang="en-US" dirty="0"/>
              <a:t>（</a:t>
            </a:r>
            <a:r>
              <a:rPr lang="en-US" altLang="zh-CN" dirty="0"/>
              <a:t>2</a:t>
            </a:r>
            <a:r>
              <a:rPr lang="zh-CN" altLang="en-US" dirty="0"/>
              <a:t>）现在队列的头部是</a:t>
            </a:r>
            <a:r>
              <a:rPr lang="en-US" altLang="zh-CN" dirty="0"/>
              <a:t>s</a:t>
            </a:r>
            <a:r>
              <a:rPr lang="zh-CN" altLang="en-US" dirty="0"/>
              <a:t>的一个邻居</a:t>
            </a:r>
            <a:r>
              <a:rPr lang="en-US" altLang="zh-CN" dirty="0"/>
              <a:t>u</a:t>
            </a:r>
            <a:r>
              <a:rPr lang="zh-CN" altLang="en-US" dirty="0"/>
              <a:t>。弹出</a:t>
            </a:r>
            <a:r>
              <a:rPr lang="en-US" altLang="zh-CN" dirty="0"/>
              <a:t>u</a:t>
            </a:r>
            <a:r>
              <a:rPr lang="zh-CN" altLang="en-US" dirty="0"/>
              <a:t>，更新它所有邻居的状态，把其中有状态变化的邻居入队列。</a:t>
            </a:r>
          </a:p>
          <a:p>
            <a:pPr marL="0" indent="0">
              <a:lnSpc>
                <a:spcPct val="150000"/>
              </a:lnSpc>
              <a:spcBef>
                <a:spcPts val="0"/>
              </a:spcBef>
              <a:buNone/>
            </a:pPr>
            <a:r>
              <a:rPr lang="zh-CN" altLang="en-US" dirty="0"/>
              <a:t>（</a:t>
            </a:r>
            <a:r>
              <a:rPr lang="en-US" altLang="zh-CN" dirty="0"/>
              <a:t>3</a:t>
            </a:r>
            <a:r>
              <a:rPr lang="zh-CN" altLang="en-US" dirty="0"/>
              <a:t>）继续以上过程，直到队列空。这也意味着，所有结点的状态都不再更新。最后的状态就是到起点</a:t>
            </a:r>
            <a:r>
              <a:rPr lang="en-US" altLang="zh-CN" dirty="0"/>
              <a:t>s</a:t>
            </a:r>
            <a:r>
              <a:rPr lang="zh-CN" altLang="en-US" dirty="0"/>
              <a:t>的最短路径。</a:t>
            </a:r>
          </a:p>
          <a:p>
            <a:pPr marL="0" indent="0">
              <a:lnSpc>
                <a:spcPct val="150000"/>
              </a:lnSpc>
              <a:spcBef>
                <a:spcPts val="0"/>
              </a:spcBef>
              <a:buNone/>
            </a:pPr>
            <a:endParaRPr lang="zh-CN" altLang="en-US" dirty="0"/>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979527743"/>
      </p:ext>
    </p:extLst>
  </p:cSld>
  <p:clrMapOvr>
    <a:masterClrMapping/>
  </p:clrMapOvr>
  <p:transition spd="slow" advClick="0" advTm="1000">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SPFA</a:t>
              </a:r>
              <a:r>
                <a:rPr lang="zh-CN" altLang="en-US" sz="5600" b="1" spc="600" dirty="0" smtClean="0">
                  <a:solidFill>
                    <a:schemeClr val="bg1"/>
                  </a:solidFill>
                  <a:latin typeface="宋体" panose="02010600030101010101" pitchFamily="2" charset="-122"/>
                  <a:ea typeface="宋体" panose="02010600030101010101" pitchFamily="2" charset="-122"/>
                </a:rPr>
                <a:t>不稳定</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弹出</a:t>
            </a:r>
            <a:r>
              <a:rPr lang="en-US" altLang="zh-CN" dirty="0"/>
              <a:t>u</a:t>
            </a:r>
            <a:r>
              <a:rPr lang="zh-CN" altLang="en-US" dirty="0"/>
              <a:t>之后，在后面的计算中，</a:t>
            </a:r>
            <a:r>
              <a:rPr lang="en-US" altLang="zh-CN" dirty="0"/>
              <a:t>u</a:t>
            </a:r>
            <a:r>
              <a:rPr lang="zh-CN" altLang="en-US" dirty="0"/>
              <a:t>可能会再次更新状态（后来发现，</a:t>
            </a:r>
            <a:r>
              <a:rPr lang="en-US" altLang="zh-CN" dirty="0"/>
              <a:t>u</a:t>
            </a:r>
            <a:r>
              <a:rPr lang="zh-CN" altLang="en-US" dirty="0"/>
              <a:t>借道别的结点去</a:t>
            </a:r>
            <a:r>
              <a:rPr lang="en-US" altLang="zh-CN" dirty="0"/>
              <a:t>s</a:t>
            </a:r>
            <a:r>
              <a:rPr lang="zh-CN" altLang="en-US" dirty="0"/>
              <a:t>，路更近）。所以，</a:t>
            </a:r>
            <a:r>
              <a:rPr lang="en-US" altLang="zh-CN" dirty="0"/>
              <a:t>u</a:t>
            </a:r>
            <a:r>
              <a:rPr lang="zh-CN" altLang="en-US" dirty="0"/>
              <a:t>可能需要重新入队列。</a:t>
            </a:r>
          </a:p>
          <a:p>
            <a:pPr marL="0" indent="0">
              <a:lnSpc>
                <a:spcPct val="150000"/>
              </a:lnSpc>
              <a:spcBef>
                <a:spcPts val="0"/>
              </a:spcBef>
              <a:buNone/>
            </a:pPr>
            <a:r>
              <a:rPr lang="zh-CN" altLang="en-US" dirty="0"/>
              <a:t>有可能只有很少结点重新进入队列，也有可能很多。这取决于图的特征。</a:t>
            </a:r>
          </a:p>
          <a:p>
            <a:pPr marL="0" indent="0">
              <a:lnSpc>
                <a:spcPct val="150000"/>
              </a:lnSpc>
              <a:spcBef>
                <a:spcPts val="0"/>
              </a:spcBef>
              <a:buNone/>
            </a:pPr>
            <a:r>
              <a:rPr lang="zh-CN" altLang="en-US" dirty="0"/>
              <a:t>所以，</a:t>
            </a:r>
            <a:r>
              <a:rPr lang="en-US" altLang="zh-CN" dirty="0"/>
              <a:t>SPFA</a:t>
            </a:r>
            <a:r>
              <a:rPr lang="zh-CN" altLang="en-US" dirty="0"/>
              <a:t>是不稳定的。</a:t>
            </a:r>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4285560824"/>
      </p:ext>
    </p:extLst>
  </p:cSld>
  <p:clrMapOvr>
    <a:masterClrMapping/>
  </p:clrMapOvr>
  <p:transition spd="slow" advClick="0" advTm="1000">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208904" y="-84728"/>
            <a:ext cx="24382730" cy="2524629"/>
            <a:chOff x="328" y="-134"/>
            <a:chExt cx="38400" cy="3976"/>
          </a:xfrm>
        </p:grpSpPr>
        <p:sp>
          <p:nvSpPr>
            <p:cNvPr id="69" name="矩形: 圆角 2"/>
            <p:cNvSpPr/>
            <p:nvPr userDrawn="1"/>
          </p:nvSpPr>
          <p:spPr>
            <a:xfrm>
              <a:off x="328" y="-134"/>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2208" cy="1503"/>
            </a:xfrm>
            <a:prstGeom prst="rect">
              <a:avLst/>
            </a:prstGeom>
            <a:noFill/>
          </p:spPr>
          <p:txBody>
            <a:bodyPr wrap="square">
              <a:spAutoFit/>
            </a:bodyPr>
            <a:lstStyle/>
            <a:p>
              <a:pPr algn="l"/>
              <a:r>
                <a:rPr lang="zh-CN" altLang="en-US" sz="5400" b="1" spc="600" dirty="0">
                  <a:solidFill>
                    <a:schemeClr val="bg1"/>
                  </a:solidFill>
                  <a:latin typeface="思源宋体 CN Heavy" panose="02020900000000000000" charset="-122"/>
                  <a:ea typeface="思源宋体 CN Heavy" panose="02020900000000000000" charset="-122"/>
                </a:rPr>
                <a:t>例题：随机数据下的最短路问题  </a:t>
              </a:r>
              <a:r>
                <a:rPr lang="en-US" altLang="zh-CN" sz="5400" b="1" spc="600" dirty="0" err="1">
                  <a:solidFill>
                    <a:schemeClr val="bg1"/>
                  </a:solidFill>
                  <a:latin typeface="思源宋体 CN Heavy" panose="02020900000000000000" charset="-122"/>
                  <a:ea typeface="思源宋体 CN Heavy" panose="02020900000000000000" charset="-122"/>
                </a:rPr>
                <a:t>lanqiaoOJ</a:t>
              </a:r>
              <a:r>
                <a:rPr lang="zh-CN" altLang="en-US" sz="5400" b="1" spc="600" dirty="0">
                  <a:solidFill>
                    <a:schemeClr val="bg1"/>
                  </a:solidFill>
                  <a:latin typeface="思源宋体 CN Heavy" panose="02020900000000000000" charset="-122"/>
                  <a:ea typeface="思源宋体 CN Heavy" panose="02020900000000000000" charset="-122"/>
                </a:rPr>
                <a:t>题号</a:t>
              </a:r>
              <a:r>
                <a:rPr lang="en-US" altLang="zh-CN" sz="5400" b="1" spc="600" dirty="0">
                  <a:solidFill>
                    <a:schemeClr val="bg1"/>
                  </a:solidFill>
                  <a:latin typeface="思源宋体 CN Heavy" panose="02020900000000000000" charset="-122"/>
                  <a:ea typeface="思源宋体 CN Heavy" panose="02020900000000000000" charset="-122"/>
                </a:rPr>
                <a:t>1366</a:t>
              </a:r>
              <a:endParaRPr lang="zh-CN" altLang="en-US" sz="36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890642" y="3691401"/>
            <a:ext cx="22002323" cy="7201972"/>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个点和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条单向道路，每条道路都连接着两个点，每个点都有自己编号，分别为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。问你从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点出发，到达每个点的最短路径为多少。</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输入第一行包含三个正整数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N,M,S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行每行包含三个正整数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u,v,w</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u→v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之间存在一条距离为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w</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1≤N≤5×103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1≤M≤5×104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1≤ui,vi≤N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0≤wi≤109</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输出仅一行，共</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个数，分别表示从编号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点的最短距离，两两之间用空格隔开。（如果无法到达则输出−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891493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9031161" y="-1266018"/>
            <a:ext cx="13861144" cy="1610289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9173029" y="771842"/>
            <a:ext cx="14494848" cy="15788938"/>
          </a:xfrm>
          <a:prstGeom prst="rect">
            <a:avLst/>
          </a:prstGeom>
          <a:noFill/>
          <a:ln>
            <a:noFill/>
          </a:ln>
        </p:spPr>
        <p:txBody>
          <a:bodyPr wrap="square" rtlCol="0">
            <a:spAutoFit/>
          </a:bodyPr>
          <a:lstStyle/>
          <a:p>
            <a:pPr algn="l"/>
            <a:r>
              <a:rPr lang="en-US" altLang="zh-CN" sz="2000" dirty="0">
                <a:solidFill>
                  <a:schemeClr val="tx1"/>
                </a:solidFill>
                <a:latin typeface="宋体" panose="02010600030101010101" pitchFamily="2" charset="-122"/>
                <a:ea typeface="宋体" panose="02010600030101010101" pitchFamily="2" charset="-122"/>
              </a:rPr>
              <a:t>#include&lt;bits/</a:t>
            </a:r>
            <a:r>
              <a:rPr lang="en-US" altLang="zh-CN" sz="2000" dirty="0" err="1">
                <a:solidFill>
                  <a:schemeClr val="tx1"/>
                </a:solidFill>
                <a:latin typeface="宋体" panose="02010600030101010101" pitchFamily="2" charset="-122"/>
                <a:ea typeface="宋体" panose="02010600030101010101" pitchFamily="2" charset="-122"/>
              </a:rPr>
              <a:t>stdc</a:t>
            </a:r>
            <a:r>
              <a:rPr lang="en-US" altLang="zh-CN" sz="2000" dirty="0">
                <a:solidFill>
                  <a:schemeClr val="tx1"/>
                </a:solidFill>
                <a:latin typeface="宋体" panose="02010600030101010101" pitchFamily="2" charset="-122"/>
                <a:ea typeface="宋体" panose="02010600030101010101" pitchFamily="2" charset="-122"/>
              </a:rPr>
              <a:t>++.h&gt;</a:t>
            </a:r>
          </a:p>
          <a:p>
            <a:pPr algn="l"/>
            <a:r>
              <a:rPr lang="en-US" altLang="zh-CN" sz="2000" dirty="0">
                <a:solidFill>
                  <a:schemeClr val="tx1"/>
                </a:solidFill>
                <a:latin typeface="宋体" panose="02010600030101010101" pitchFamily="2" charset="-122"/>
                <a:ea typeface="宋体" panose="02010600030101010101" pitchFamily="2" charset="-122"/>
              </a:rPr>
              <a:t>using namespace </a:t>
            </a:r>
            <a:r>
              <a:rPr lang="en-US" altLang="zh-CN" sz="2000" dirty="0" err="1">
                <a:solidFill>
                  <a:schemeClr val="tx1"/>
                </a:solidFill>
                <a:latin typeface="宋体" panose="02010600030101010101" pitchFamily="2" charset="-122"/>
                <a:ea typeface="宋体" panose="02010600030101010101" pitchFamily="2" charset="-122"/>
              </a:rPr>
              <a:t>std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const</a:t>
            </a:r>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INF = 0x3f3f3f3f3f3f3f3f;</a:t>
            </a:r>
          </a:p>
          <a:p>
            <a:pPr algn="l"/>
            <a:r>
              <a:rPr lang="en-US" altLang="zh-CN" sz="2000" dirty="0" err="1">
                <a:solidFill>
                  <a:schemeClr val="tx1"/>
                </a:solidFill>
                <a:latin typeface="宋体" panose="02010600030101010101" pitchFamily="2" charset="-122"/>
                <a:ea typeface="宋体" panose="02010600030101010101" pitchFamily="2" charset="-122"/>
              </a:rPr>
              <a:t>const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N = 5e3+10;</a:t>
            </a:r>
          </a:p>
          <a:p>
            <a:pPr algn="l"/>
            <a:r>
              <a:rPr lang="en-US" altLang="zh-CN" sz="2000" dirty="0" err="1">
                <a:solidFill>
                  <a:schemeClr val="tx1"/>
                </a:solidFill>
                <a:latin typeface="宋体" panose="02010600030101010101" pitchFamily="2" charset="-122"/>
                <a:ea typeface="宋体" panose="02010600030101010101" pitchFamily="2" charset="-122"/>
              </a:rPr>
              <a:t>struct</a:t>
            </a:r>
            <a:r>
              <a:rPr lang="en-US" altLang="zh-CN" sz="2000" dirty="0">
                <a:solidFill>
                  <a:schemeClr val="tx1"/>
                </a:solidFill>
                <a:latin typeface="宋体" panose="02010600030101010101" pitchFamily="2" charset="-122"/>
                <a:ea typeface="宋体" panose="02010600030101010101" pitchFamily="2" charset="-122"/>
              </a:rPr>
              <a:t> edge{</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to;    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w;</a:t>
            </a:r>
          </a:p>
          <a:p>
            <a:pPr algn="l"/>
            <a:r>
              <a:rPr lang="en-US" altLang="zh-CN" sz="2000" dirty="0">
                <a:solidFill>
                  <a:schemeClr val="tx1"/>
                </a:solidFill>
                <a:latin typeface="宋体" panose="02010600030101010101" pitchFamily="2" charset="-122"/>
                <a:ea typeface="宋体" panose="02010600030101010101" pitchFamily="2" charset="-122"/>
              </a:rPr>
              <a:t>    edge(</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tt,long</a:t>
            </a:r>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ww</a:t>
            </a:r>
            <a:r>
              <a:rPr lang="en-US" altLang="zh-CN" sz="2000" dirty="0">
                <a:solidFill>
                  <a:schemeClr val="tx1"/>
                </a:solidFill>
                <a:latin typeface="宋体" panose="02010600030101010101" pitchFamily="2" charset="-122"/>
                <a:ea typeface="宋体" panose="02010600030101010101" pitchFamily="2" charset="-122"/>
              </a:rPr>
              <a:t>) {to = </a:t>
            </a:r>
            <a:r>
              <a:rPr lang="en-US" altLang="zh-CN" sz="2000" dirty="0" err="1">
                <a:solidFill>
                  <a:schemeClr val="tx1"/>
                </a:solidFill>
                <a:latin typeface="宋体" panose="02010600030101010101" pitchFamily="2" charset="-122"/>
                <a:ea typeface="宋体" panose="02010600030101010101" pitchFamily="2" charset="-122"/>
              </a:rPr>
              <a:t>tt</a:t>
            </a:r>
            <a:r>
              <a:rPr lang="en-US" altLang="zh-CN" sz="2000" dirty="0">
                <a:solidFill>
                  <a:schemeClr val="tx1"/>
                </a:solidFill>
                <a:latin typeface="宋体" panose="02010600030101010101" pitchFamily="2" charset="-122"/>
                <a:ea typeface="宋体" panose="02010600030101010101" pitchFamily="2" charset="-122"/>
              </a:rPr>
              <a:t>; w = </a:t>
            </a:r>
            <a:r>
              <a:rPr lang="en-US" altLang="zh-CN" sz="2000" dirty="0" err="1">
                <a:solidFill>
                  <a:schemeClr val="tx1"/>
                </a:solidFill>
                <a:latin typeface="宋体" panose="02010600030101010101" pitchFamily="2" charset="-122"/>
                <a:ea typeface="宋体" panose="02010600030101010101" pitchFamily="2" charset="-122"/>
              </a:rPr>
              <a:t>ww</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[N];</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[N];</a:t>
            </a:r>
          </a:p>
          <a:p>
            <a:pPr algn="l"/>
            <a:r>
              <a:rPr lang="en-US" altLang="zh-CN" sz="2000" dirty="0">
                <a:solidFill>
                  <a:schemeClr val="tx1"/>
                </a:solidFill>
                <a:latin typeface="宋体" panose="02010600030101010101" pitchFamily="2" charset="-122"/>
                <a:ea typeface="宋体" panose="02010600030101010101" pitchFamily="2" charset="-122"/>
              </a:rPr>
              <a:t>vector&lt;edge&gt; e[N];</a:t>
            </a:r>
          </a:p>
          <a:p>
            <a:pPr algn="l"/>
            <a:r>
              <a:rPr lang="en-US" altLang="zh-CN" sz="2000" dirty="0">
                <a:solidFill>
                  <a:schemeClr val="tx1"/>
                </a:solidFill>
                <a:latin typeface="宋体" panose="02010600030101010101" pitchFamily="2" charset="-122"/>
                <a:ea typeface="宋体" panose="02010600030101010101" pitchFamily="2" charset="-122"/>
              </a:rPr>
              <a:t>void </a:t>
            </a:r>
            <a:r>
              <a:rPr lang="en-US" altLang="zh-CN" sz="2000" dirty="0" err="1">
                <a:solidFill>
                  <a:schemeClr val="tx1"/>
                </a:solidFill>
                <a:latin typeface="宋体" panose="02010600030101010101" pitchFamily="2" charset="-122"/>
                <a:ea typeface="宋体" panose="02010600030101010101" pitchFamily="2" charset="-122"/>
              </a:rPr>
              <a:t>spfa</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s){</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memset</a:t>
            </a:r>
            <a:r>
              <a:rPr lang="en-US" altLang="zh-CN" sz="2000" dirty="0">
                <a:solidFill>
                  <a:schemeClr val="tx1"/>
                </a:solidFill>
                <a:latin typeface="宋体" panose="02010600030101010101" pitchFamily="2" charset="-122"/>
                <a:ea typeface="宋体" panose="02010600030101010101" pitchFamily="2" charset="-122"/>
              </a:rPr>
              <a:t>(dist,0x3f,sizeof(</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[s] = 0;      //</a:t>
            </a:r>
            <a:r>
              <a:rPr lang="zh-CN" altLang="en-US" sz="2000" dirty="0">
                <a:solidFill>
                  <a:schemeClr val="tx1"/>
                </a:solidFill>
                <a:latin typeface="宋体" panose="02010600030101010101" pitchFamily="2" charset="-122"/>
                <a:ea typeface="宋体" panose="02010600030101010101" pitchFamily="2" charset="-122"/>
              </a:rPr>
              <a:t>起点到自己的距离是</a:t>
            </a:r>
            <a:r>
              <a:rPr lang="en-US" altLang="zh-CN" sz="2000" dirty="0">
                <a:solidFill>
                  <a:schemeClr val="tx1"/>
                </a:solidFill>
                <a:latin typeface="宋体" panose="02010600030101010101" pitchFamily="2" charset="-122"/>
                <a:ea typeface="宋体" panose="02010600030101010101" pitchFamily="2" charset="-122"/>
              </a:rPr>
              <a:t>0</a:t>
            </a:r>
          </a:p>
          <a:p>
            <a:pPr algn="l"/>
            <a:r>
              <a:rPr lang="en-US" altLang="zh-CN" sz="2000" dirty="0">
                <a:solidFill>
                  <a:schemeClr val="tx1"/>
                </a:solidFill>
                <a:latin typeface="宋体" panose="02010600030101010101" pitchFamily="2" charset="-122"/>
                <a:ea typeface="宋体" panose="02010600030101010101" pitchFamily="2" charset="-122"/>
              </a:rPr>
              <a:t>    queue&lt;</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&gt; q;</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q.push</a:t>
            </a:r>
            <a:r>
              <a:rPr lang="en-US" altLang="zh-CN" sz="2000" dirty="0">
                <a:solidFill>
                  <a:schemeClr val="tx1"/>
                </a:solidFill>
                <a:latin typeface="宋体" panose="02010600030101010101" pitchFamily="2" charset="-122"/>
                <a:ea typeface="宋体" panose="02010600030101010101" pitchFamily="2" charset="-122"/>
              </a:rPr>
              <a:t>(s);        //</a:t>
            </a:r>
            <a:r>
              <a:rPr lang="zh-CN" altLang="en-US" sz="2000" dirty="0">
                <a:solidFill>
                  <a:schemeClr val="tx1"/>
                </a:solidFill>
                <a:latin typeface="宋体" panose="02010600030101010101" pitchFamily="2" charset="-122"/>
                <a:ea typeface="宋体" panose="02010600030101010101" pitchFamily="2" charset="-122"/>
              </a:rPr>
              <a:t>从</a:t>
            </a:r>
            <a:r>
              <a:rPr lang="en-US" altLang="zh-CN" sz="2000" dirty="0">
                <a:solidFill>
                  <a:schemeClr val="tx1"/>
                </a:solidFill>
                <a:latin typeface="宋体" panose="02010600030101010101" pitchFamily="2" charset="-122"/>
                <a:ea typeface="宋体" panose="02010600030101010101" pitchFamily="2" charset="-122"/>
              </a:rPr>
              <a:t>s</a:t>
            </a:r>
            <a:r>
              <a:rPr lang="zh-CN" altLang="en-US" sz="2000" dirty="0">
                <a:solidFill>
                  <a:schemeClr val="tx1"/>
                </a:solidFill>
                <a:latin typeface="宋体" panose="02010600030101010101" pitchFamily="2" charset="-122"/>
                <a:ea typeface="宋体" panose="02010600030101010101" pitchFamily="2" charset="-122"/>
              </a:rPr>
              <a:t>开始，</a:t>
            </a:r>
            <a:r>
              <a:rPr lang="en-US" altLang="zh-CN" sz="2000" dirty="0">
                <a:solidFill>
                  <a:schemeClr val="tx1"/>
                </a:solidFill>
                <a:latin typeface="宋体" panose="02010600030101010101" pitchFamily="2" charset="-122"/>
                <a:ea typeface="宋体" panose="02010600030101010101" pitchFamily="2" charset="-122"/>
              </a:rPr>
              <a:t>s</a:t>
            </a:r>
            <a:r>
              <a:rPr lang="zh-CN" altLang="en-US" sz="2000" dirty="0">
                <a:solidFill>
                  <a:schemeClr val="tx1"/>
                </a:solidFill>
                <a:latin typeface="宋体" panose="02010600030101010101" pitchFamily="2" charset="-122"/>
                <a:ea typeface="宋体" panose="02010600030101010101" pitchFamily="2" charset="-122"/>
              </a:rPr>
              <a:t>进队列</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[s] = 1;       //</a:t>
            </a:r>
            <a:r>
              <a:rPr lang="zh-CN" altLang="en-US" sz="2000" dirty="0">
                <a:solidFill>
                  <a:schemeClr val="tx1"/>
                </a:solidFill>
                <a:latin typeface="宋体" panose="02010600030101010101" pitchFamily="2" charset="-122"/>
                <a:ea typeface="宋体" panose="02010600030101010101" pitchFamily="2" charset="-122"/>
              </a:rPr>
              <a:t>起点在队列中</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while(!</a:t>
            </a:r>
            <a:r>
              <a:rPr lang="en-US" altLang="zh-CN" sz="2000" dirty="0" err="1">
                <a:solidFill>
                  <a:schemeClr val="tx1"/>
                </a:solidFill>
                <a:latin typeface="宋体" panose="02010600030101010101" pitchFamily="2" charset="-122"/>
                <a:ea typeface="宋体" panose="02010600030101010101" pitchFamily="2" charset="-122"/>
              </a:rPr>
              <a:t>q.empty</a:t>
            </a:r>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u = </a:t>
            </a:r>
            <a:r>
              <a:rPr lang="en-US" altLang="zh-CN" sz="2000" dirty="0" err="1">
                <a:solidFill>
                  <a:schemeClr val="tx1"/>
                </a:solidFill>
                <a:latin typeface="宋体" panose="02010600030101010101" pitchFamily="2" charset="-122"/>
                <a:ea typeface="宋体" panose="02010600030101010101" pitchFamily="2" charset="-122"/>
              </a:rPr>
              <a:t>q.front</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q.pop</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[u] = 0;   //u</a:t>
            </a:r>
            <a:r>
              <a:rPr lang="zh-CN" altLang="en-US" sz="2000" dirty="0">
                <a:solidFill>
                  <a:schemeClr val="tx1"/>
                </a:solidFill>
                <a:latin typeface="宋体" panose="02010600030101010101" pitchFamily="2" charset="-122"/>
                <a:ea typeface="宋体" panose="02010600030101010101" pitchFamily="2" charset="-122"/>
              </a:rPr>
              <a:t>已经不在队列中</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[u] == INF)     continue;</a:t>
            </a:r>
          </a:p>
          <a:p>
            <a:pPr algn="l"/>
            <a:r>
              <a:rPr lang="en-US" altLang="zh-CN" sz="2000" dirty="0">
                <a:solidFill>
                  <a:schemeClr val="tx1"/>
                </a:solidFill>
                <a:latin typeface="宋体" panose="02010600030101010101" pitchFamily="2" charset="-122"/>
                <a:ea typeface="宋体" panose="02010600030101010101" pitchFamily="2" charset="-122"/>
              </a:rPr>
              <a:t>        for(</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0;i &lt; e[u].size();</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a:t>
            </a:r>
            <a:r>
              <a:rPr lang="zh-CN" altLang="en-US" sz="2000" dirty="0">
                <a:solidFill>
                  <a:schemeClr val="tx1"/>
                </a:solidFill>
                <a:latin typeface="宋体" panose="02010600030101010101" pitchFamily="2" charset="-122"/>
                <a:ea typeface="宋体" panose="02010600030101010101" pitchFamily="2" charset="-122"/>
              </a:rPr>
              <a:t>遍历</a:t>
            </a:r>
            <a:r>
              <a:rPr lang="en-US" altLang="zh-CN" sz="2000" dirty="0">
                <a:solidFill>
                  <a:schemeClr val="tx1"/>
                </a:solidFill>
                <a:latin typeface="宋体" panose="02010600030101010101" pitchFamily="2" charset="-122"/>
                <a:ea typeface="宋体" panose="02010600030101010101" pitchFamily="2" charset="-122"/>
              </a:rPr>
              <a:t>u</a:t>
            </a:r>
            <a:r>
              <a:rPr lang="zh-CN" altLang="en-US" sz="2000" dirty="0">
                <a:solidFill>
                  <a:schemeClr val="tx1"/>
                </a:solidFill>
                <a:latin typeface="宋体" panose="02010600030101010101" pitchFamily="2" charset="-122"/>
                <a:ea typeface="宋体" panose="02010600030101010101" pitchFamily="2" charset="-122"/>
              </a:rPr>
              <a:t>的邻居</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v = e[u][</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].to;</a:t>
            </a:r>
          </a:p>
          <a:p>
            <a:pPr algn="l"/>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w = e[u][</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].w;</a:t>
            </a:r>
          </a:p>
          <a:p>
            <a:pPr algn="l"/>
            <a:r>
              <a:rPr lang="en-US" altLang="zh-CN" sz="2000" dirty="0">
                <a:solidFill>
                  <a:schemeClr val="tx1"/>
                </a:solidFill>
                <a:latin typeface="宋体" panose="02010600030101010101" pitchFamily="2" charset="-122"/>
                <a:ea typeface="宋体" panose="02010600030101010101" pitchFamily="2" charset="-122"/>
              </a:rPr>
              <a:t>            if(</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[v] &gt;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[u]+w) {         //u</a:t>
            </a:r>
            <a:r>
              <a:rPr lang="zh-CN" altLang="en-US" sz="2000" dirty="0">
                <a:solidFill>
                  <a:schemeClr val="tx1"/>
                </a:solidFill>
                <a:latin typeface="宋体" panose="02010600030101010101" pitchFamily="2" charset="-122"/>
                <a:ea typeface="宋体" panose="02010600030101010101" pitchFamily="2" charset="-122"/>
              </a:rPr>
              <a:t>的第</a:t>
            </a:r>
            <a:r>
              <a:rPr lang="en-US" altLang="zh-CN" sz="2000" dirty="0" err="1">
                <a:solidFill>
                  <a:schemeClr val="tx1"/>
                </a:solidFill>
                <a:latin typeface="宋体" panose="02010600030101010101" pitchFamily="2" charset="-122"/>
                <a:ea typeface="宋体" panose="02010600030101010101" pitchFamily="2" charset="-122"/>
              </a:rPr>
              <a:t>i</a:t>
            </a:r>
            <a:r>
              <a:rPr lang="zh-CN" altLang="en-US" sz="2000" dirty="0">
                <a:solidFill>
                  <a:schemeClr val="tx1"/>
                </a:solidFill>
                <a:latin typeface="宋体" panose="02010600030101010101" pitchFamily="2" charset="-122"/>
                <a:ea typeface="宋体" panose="02010600030101010101" pitchFamily="2" charset="-122"/>
              </a:rPr>
              <a:t>个邻居</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，它借道</a:t>
            </a:r>
            <a:r>
              <a:rPr lang="en-US" altLang="zh-CN" sz="2000" dirty="0">
                <a:solidFill>
                  <a:schemeClr val="tx1"/>
                </a:solidFill>
                <a:latin typeface="宋体" panose="02010600030101010101" pitchFamily="2" charset="-122"/>
                <a:ea typeface="宋体" panose="02010600030101010101" pitchFamily="2" charset="-122"/>
              </a:rPr>
              <a:t>u</a:t>
            </a:r>
            <a:r>
              <a:rPr lang="zh-CN" altLang="en-US" sz="2000" dirty="0">
                <a:solidFill>
                  <a:schemeClr val="tx1"/>
                </a:solidFill>
                <a:latin typeface="宋体" panose="02010600030101010101" pitchFamily="2" charset="-122"/>
                <a:ea typeface="宋体" panose="02010600030101010101" pitchFamily="2" charset="-122"/>
              </a:rPr>
              <a:t>，到</a:t>
            </a:r>
            <a:r>
              <a:rPr lang="en-US" altLang="zh-CN" sz="2000" dirty="0">
                <a:solidFill>
                  <a:schemeClr val="tx1"/>
                </a:solidFill>
                <a:latin typeface="宋体" panose="02010600030101010101" pitchFamily="2" charset="-122"/>
                <a:ea typeface="宋体" panose="02010600030101010101" pitchFamily="2" charset="-122"/>
              </a:rPr>
              <a:t>s</a:t>
            </a:r>
            <a:r>
              <a:rPr lang="zh-CN" altLang="en-US" sz="2000" dirty="0">
                <a:solidFill>
                  <a:schemeClr val="tx1"/>
                </a:solidFill>
                <a:latin typeface="宋体" panose="02010600030101010101" pitchFamily="2" charset="-122"/>
                <a:ea typeface="宋体" panose="02010600030101010101" pitchFamily="2" charset="-122"/>
              </a:rPr>
              <a:t>更近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[v] =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[u]+w;          //</a:t>
            </a:r>
            <a:r>
              <a:rPr lang="zh-CN" altLang="en-US" sz="2000" dirty="0">
                <a:solidFill>
                  <a:schemeClr val="tx1"/>
                </a:solidFill>
                <a:latin typeface="宋体" panose="02010600030101010101" pitchFamily="2" charset="-122"/>
                <a:ea typeface="宋体" panose="02010600030101010101" pitchFamily="2" charset="-122"/>
              </a:rPr>
              <a:t>更新邻居</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到</a:t>
            </a:r>
            <a:r>
              <a:rPr lang="en-US" altLang="zh-CN" sz="2000" dirty="0">
                <a:solidFill>
                  <a:schemeClr val="tx1"/>
                </a:solidFill>
                <a:latin typeface="宋体" panose="02010600030101010101" pitchFamily="2" charset="-122"/>
                <a:ea typeface="宋体" panose="02010600030101010101" pitchFamily="2" charset="-122"/>
              </a:rPr>
              <a:t>s</a:t>
            </a:r>
            <a:r>
              <a:rPr lang="zh-CN" altLang="en-US" sz="2000" dirty="0">
                <a:solidFill>
                  <a:schemeClr val="tx1"/>
                </a:solidFill>
                <a:latin typeface="宋体" panose="02010600030101010101" pitchFamily="2" charset="-122"/>
                <a:ea typeface="宋体" panose="02010600030101010101" pitchFamily="2" charset="-122"/>
              </a:rPr>
              <a:t>的距离</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[v]) {                 //</a:t>
            </a:r>
            <a:r>
              <a:rPr lang="zh-CN" altLang="en-US" sz="2000" dirty="0">
                <a:solidFill>
                  <a:schemeClr val="tx1"/>
                </a:solidFill>
                <a:latin typeface="宋体" panose="02010600030101010101" pitchFamily="2" charset="-122"/>
                <a:ea typeface="宋体" panose="02010600030101010101" pitchFamily="2" charset="-122"/>
              </a:rPr>
              <a:t>邻居</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更新状态了，但</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不在队列中，放进队列</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q.push</a:t>
            </a:r>
            <a:r>
              <a:rPr lang="en-US" altLang="zh-CN" sz="2000" dirty="0">
                <a:solidFill>
                  <a:schemeClr val="tx1"/>
                </a:solidFill>
                <a:latin typeface="宋体" panose="02010600030101010101" pitchFamily="2" charset="-122"/>
                <a:ea typeface="宋体" panose="02010600030101010101" pitchFamily="2" charset="-122"/>
              </a:rPr>
              <a:t>(v);</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[v] = 1;</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main(){</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n,m,s;cin</a:t>
            </a:r>
            <a:r>
              <a:rPr lang="en-US" altLang="zh-CN" sz="2000" dirty="0">
                <a:solidFill>
                  <a:schemeClr val="tx1"/>
                </a:solidFill>
                <a:latin typeface="宋体" panose="02010600030101010101" pitchFamily="2" charset="-122"/>
                <a:ea typeface="宋体" panose="02010600030101010101" pitchFamily="2" charset="-122"/>
              </a:rPr>
              <a:t>&gt;&gt;n&gt;&gt;m&gt;&gt;s;</a:t>
            </a:r>
          </a:p>
          <a:p>
            <a:pPr algn="l"/>
            <a:r>
              <a:rPr lang="en-US" altLang="zh-CN" sz="2000" dirty="0">
                <a:solidFill>
                  <a:schemeClr val="tx1"/>
                </a:solidFill>
                <a:latin typeface="宋体" panose="02010600030101010101" pitchFamily="2" charset="-122"/>
                <a:ea typeface="宋体" panose="02010600030101010101" pitchFamily="2" charset="-122"/>
              </a:rPr>
              <a:t>    for(</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1;i &lt;= </a:t>
            </a:r>
            <a:r>
              <a:rPr lang="en-US" altLang="zh-CN" sz="2000" dirty="0" err="1">
                <a:solidFill>
                  <a:schemeClr val="tx1"/>
                </a:solidFill>
                <a:latin typeface="宋体" panose="02010600030101010101" pitchFamily="2" charset="-122"/>
                <a:ea typeface="宋体" panose="02010600030101010101" pitchFamily="2" charset="-122"/>
              </a:rPr>
              <a:t>m;i</a:t>
            </a:r>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u,v</a:t>
            </a:r>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w;</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cin</a:t>
            </a:r>
            <a:r>
              <a:rPr lang="en-US" altLang="zh-CN" sz="2000" dirty="0">
                <a:solidFill>
                  <a:schemeClr val="tx1"/>
                </a:solidFill>
                <a:latin typeface="宋体" panose="02010600030101010101" pitchFamily="2" charset="-122"/>
                <a:ea typeface="宋体" panose="02010600030101010101" pitchFamily="2" charset="-122"/>
              </a:rPr>
              <a:t>&gt;&gt;u&gt;&gt;v&gt;&gt;w;</a:t>
            </a:r>
          </a:p>
          <a:p>
            <a:pPr algn="l"/>
            <a:r>
              <a:rPr lang="en-US" altLang="zh-CN" sz="2000" dirty="0">
                <a:solidFill>
                  <a:schemeClr val="tx1"/>
                </a:solidFill>
                <a:latin typeface="宋体" panose="02010600030101010101" pitchFamily="2" charset="-122"/>
                <a:ea typeface="宋体" panose="02010600030101010101" pitchFamily="2" charset="-122"/>
              </a:rPr>
              <a:t>        e[u].</a:t>
            </a:r>
            <a:r>
              <a:rPr lang="en-US" altLang="zh-CN" sz="2000" dirty="0" err="1">
                <a:solidFill>
                  <a:schemeClr val="tx1"/>
                </a:solidFill>
                <a:latin typeface="宋体" panose="02010600030101010101" pitchFamily="2" charset="-122"/>
                <a:ea typeface="宋体" panose="02010600030101010101" pitchFamily="2" charset="-122"/>
              </a:rPr>
              <a:t>push_back</a:t>
            </a:r>
            <a:r>
              <a:rPr lang="en-US" altLang="zh-CN" sz="2000" dirty="0">
                <a:solidFill>
                  <a:schemeClr val="tx1"/>
                </a:solidFill>
                <a:latin typeface="宋体" panose="02010600030101010101" pitchFamily="2" charset="-122"/>
                <a:ea typeface="宋体" panose="02010600030101010101" pitchFamily="2" charset="-122"/>
              </a:rPr>
              <a:t>(edge(</a:t>
            </a:r>
            <a:r>
              <a:rPr lang="en-US" altLang="zh-CN" sz="2000" dirty="0" err="1">
                <a:solidFill>
                  <a:schemeClr val="tx1"/>
                </a:solidFill>
                <a:latin typeface="宋体" panose="02010600030101010101" pitchFamily="2" charset="-122"/>
                <a:ea typeface="宋体" panose="02010600030101010101" pitchFamily="2" charset="-122"/>
              </a:rPr>
              <a:t>v,w</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spfa</a:t>
            </a:r>
            <a:r>
              <a:rPr lang="en-US" altLang="zh-CN" sz="2000" dirty="0">
                <a:solidFill>
                  <a:schemeClr val="tx1"/>
                </a:solidFill>
                <a:latin typeface="宋体" panose="02010600030101010101" pitchFamily="2" charset="-122"/>
                <a:ea typeface="宋体" panose="02010600030101010101" pitchFamily="2" charset="-122"/>
              </a:rPr>
              <a:t>(s);</a:t>
            </a:r>
          </a:p>
          <a:p>
            <a:pPr algn="l"/>
            <a:r>
              <a:rPr lang="en-US" altLang="zh-CN" sz="2000" dirty="0">
                <a:solidFill>
                  <a:schemeClr val="tx1"/>
                </a:solidFill>
                <a:latin typeface="宋体" panose="02010600030101010101" pitchFamily="2" charset="-122"/>
                <a:ea typeface="宋体" panose="02010600030101010101" pitchFamily="2" charset="-122"/>
              </a:rPr>
              <a:t>    for(</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1;i &lt;= </a:t>
            </a:r>
            <a:r>
              <a:rPr lang="en-US" altLang="zh-CN" sz="2000" dirty="0" err="1">
                <a:solidFill>
                  <a:schemeClr val="tx1"/>
                </a:solidFill>
                <a:latin typeface="宋体" panose="02010600030101010101" pitchFamily="2" charset="-122"/>
                <a:ea typeface="宋体" panose="02010600030101010101" pitchFamily="2" charset="-122"/>
              </a:rPr>
              <a:t>n;i</a:t>
            </a:r>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if(</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]==INF)  </a:t>
            </a:r>
            <a:r>
              <a:rPr lang="en-US" altLang="zh-CN" sz="2000" dirty="0" err="1">
                <a:solidFill>
                  <a:schemeClr val="tx1"/>
                </a:solidFill>
                <a:latin typeface="宋体" panose="02010600030101010101" pitchFamily="2" charset="-122"/>
                <a:ea typeface="宋体" panose="02010600030101010101" pitchFamily="2" charset="-122"/>
              </a:rPr>
              <a:t>cout</a:t>
            </a:r>
            <a:r>
              <a:rPr lang="en-US" altLang="zh-CN" sz="2000" dirty="0">
                <a:solidFill>
                  <a:schemeClr val="tx1"/>
                </a:solidFill>
                <a:latin typeface="宋体" panose="02010600030101010101" pitchFamily="2" charset="-122"/>
                <a:ea typeface="宋体" panose="02010600030101010101" pitchFamily="2" charset="-122"/>
              </a:rPr>
              <a:t> &lt;&lt; -1;</a:t>
            </a:r>
          </a:p>
          <a:p>
            <a:pPr algn="l"/>
            <a:r>
              <a:rPr lang="en-US" altLang="zh-CN" sz="2000" dirty="0">
                <a:solidFill>
                  <a:schemeClr val="tx1"/>
                </a:solidFill>
                <a:latin typeface="宋体" panose="02010600030101010101" pitchFamily="2" charset="-122"/>
                <a:ea typeface="宋体" panose="02010600030101010101" pitchFamily="2" charset="-122"/>
              </a:rPr>
              <a:t>        else              </a:t>
            </a:r>
            <a:r>
              <a:rPr lang="en-US" altLang="zh-CN" sz="2000" dirty="0" err="1">
                <a:solidFill>
                  <a:schemeClr val="tx1"/>
                </a:solidFill>
                <a:latin typeface="宋体" panose="02010600030101010101" pitchFamily="2" charset="-122"/>
                <a:ea typeface="宋体" panose="02010600030101010101" pitchFamily="2" charset="-122"/>
              </a:rPr>
              <a:t>cout</a:t>
            </a:r>
            <a:r>
              <a:rPr lang="en-US" altLang="zh-CN" sz="2000" dirty="0">
                <a:solidFill>
                  <a:schemeClr val="tx1"/>
                </a:solidFill>
                <a:latin typeface="宋体" panose="02010600030101010101" pitchFamily="2" charset="-122"/>
                <a:ea typeface="宋体" panose="02010600030101010101" pitchFamily="2" charset="-122"/>
              </a:rPr>
              <a:t> &lt;&lt; </a:t>
            </a:r>
            <a:r>
              <a:rPr lang="en-US" altLang="zh-CN" sz="2000" dirty="0" err="1">
                <a:solidFill>
                  <a:schemeClr val="tx1"/>
                </a:solidFill>
                <a:latin typeface="宋体" panose="02010600030101010101" pitchFamily="2" charset="-122"/>
                <a:ea typeface="宋体" panose="02010600030101010101" pitchFamily="2" charset="-122"/>
              </a:rPr>
              <a:t>dist</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if(</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n)        </a:t>
            </a:r>
            <a:r>
              <a:rPr lang="en-US" altLang="zh-CN" sz="2000" dirty="0" err="1">
                <a:solidFill>
                  <a:schemeClr val="tx1"/>
                </a:solidFill>
                <a:latin typeface="宋体" panose="02010600030101010101" pitchFamily="2" charset="-122"/>
                <a:ea typeface="宋体" panose="02010600030101010101" pitchFamily="2" charset="-122"/>
              </a:rPr>
              <a:t>cout</a:t>
            </a:r>
            <a:r>
              <a:rPr lang="en-US" altLang="zh-CN" sz="2000" dirty="0">
                <a:solidFill>
                  <a:schemeClr val="tx1"/>
                </a:solidFill>
                <a:latin typeface="宋体" panose="02010600030101010101" pitchFamily="2" charset="-122"/>
                <a:ea typeface="宋体" panose="02010600030101010101" pitchFamily="2" charset="-122"/>
              </a:rPr>
              <a:t> &lt;&lt; " ";</a:t>
            </a:r>
          </a:p>
          <a:p>
            <a:pPr algn="l"/>
            <a:r>
              <a:rPr lang="en-US" altLang="zh-CN" sz="2000" dirty="0">
                <a:solidFill>
                  <a:schemeClr val="tx1"/>
                </a:solidFill>
                <a:latin typeface="宋体" panose="02010600030101010101" pitchFamily="2" charset="-122"/>
                <a:ea typeface="宋体" panose="02010600030101010101" pitchFamily="2" charset="-122"/>
              </a:rPr>
              <a:t>        else              </a:t>
            </a:r>
            <a:r>
              <a:rPr lang="en-US" altLang="zh-CN" sz="2000" dirty="0" err="1">
                <a:solidFill>
                  <a:schemeClr val="tx1"/>
                </a:solidFill>
                <a:latin typeface="宋体" panose="02010600030101010101" pitchFamily="2" charset="-122"/>
                <a:ea typeface="宋体" panose="02010600030101010101" pitchFamily="2" charset="-122"/>
              </a:rPr>
              <a:t>cout</a:t>
            </a:r>
            <a:r>
              <a:rPr lang="en-US" altLang="zh-CN" sz="2000" dirty="0">
                <a:solidFill>
                  <a:schemeClr val="tx1"/>
                </a:solidFill>
                <a:latin typeface="宋体" panose="02010600030101010101" pitchFamily="2" charset="-122"/>
                <a:ea typeface="宋体" panose="02010600030101010101" pitchFamily="2" charset="-122"/>
              </a:rPr>
              <a:t> &lt;&lt; </a:t>
            </a:r>
            <a:r>
              <a:rPr lang="en-US" altLang="zh-CN" sz="2000" dirty="0" err="1">
                <a:solidFill>
                  <a:schemeClr val="tx1"/>
                </a:solidFill>
                <a:latin typeface="宋体" panose="02010600030101010101" pitchFamily="2" charset="-122"/>
                <a:ea typeface="宋体" panose="02010600030101010101" pitchFamily="2" charset="-122"/>
              </a:rPr>
              <a:t>endl</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return 0;</a:t>
            </a:r>
          </a:p>
          <a:p>
            <a:pPr algn="l"/>
            <a:r>
              <a:rPr lang="en-US" altLang="zh-CN" sz="2000" dirty="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
        <p:nvSpPr>
          <p:cNvPr id="7" name="矩形标注 6"/>
          <p:cNvSpPr/>
          <p:nvPr/>
        </p:nvSpPr>
        <p:spPr>
          <a:xfrm>
            <a:off x="1553029" y="8258628"/>
            <a:ext cx="5097294" cy="2990554"/>
          </a:xfrm>
          <a:prstGeom prst="wedgeRectCallout">
            <a:avLst>
              <a:gd name="adj1" fmla="val 90806"/>
              <a:gd name="adj2" fmla="val -241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邻接</a:t>
            </a:r>
            <a:r>
              <a:rPr lang="zh-CN" altLang="en-US" sz="4000" dirty="0">
                <a:solidFill>
                  <a:srgbClr val="FFFF00"/>
                </a:solidFill>
              </a:rPr>
              <a:t>表存</a:t>
            </a:r>
            <a:r>
              <a:rPr lang="zh-CN" altLang="en-US" sz="4000" dirty="0" smtClean="0">
                <a:solidFill>
                  <a:srgbClr val="FFFF00"/>
                </a:solidFill>
              </a:rPr>
              <a:t>图</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存储</a:t>
            </a:r>
            <a:r>
              <a:rPr lang="zh-CN" altLang="en-US" sz="4000" dirty="0">
                <a:solidFill>
                  <a:srgbClr val="FFFF00"/>
                </a:solidFill>
              </a:rPr>
              <a:t>了一个边</a:t>
            </a:r>
            <a:r>
              <a:rPr lang="en-US" altLang="zh-CN" sz="4000" dirty="0">
                <a:solidFill>
                  <a:srgbClr val="FFFF00"/>
                </a:solidFill>
              </a:rPr>
              <a:t>u-v</a:t>
            </a:r>
            <a:r>
              <a:rPr lang="zh-CN" altLang="en-US" sz="4000" dirty="0">
                <a:solidFill>
                  <a:srgbClr val="FFFF00"/>
                </a:solidFill>
              </a:rPr>
              <a:t>，边长</a:t>
            </a:r>
            <a:r>
              <a:rPr lang="en-US" altLang="zh-CN" sz="4000" dirty="0">
                <a:solidFill>
                  <a:srgbClr val="FFFF00"/>
                </a:solidFill>
              </a:rPr>
              <a:t>w</a:t>
            </a:r>
            <a:r>
              <a:rPr lang="zh-CN" altLang="en-US" sz="4000" dirty="0" smtClean="0">
                <a:solidFill>
                  <a:srgbClr val="FFFF00"/>
                </a:solidFill>
              </a:rPr>
              <a:t>。</a:t>
            </a:r>
            <a:endParaRPr lang="zh-CN" altLang="en-US" sz="4000" dirty="0">
              <a:solidFill>
                <a:srgbClr val="FFFF00"/>
              </a:solidFill>
            </a:endParaRPr>
          </a:p>
        </p:txBody>
      </p:sp>
    </p:spTree>
    <p:custDataLst>
      <p:tags r:id="rId1"/>
    </p:custDataLst>
    <p:extLst>
      <p:ext uri="{BB962C8B-B14F-4D97-AF65-F5344CB8AC3E}">
        <p14:creationId xmlns:p14="http://schemas.microsoft.com/office/powerpoint/2010/main" val="321410771"/>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10.8 </a:t>
              </a:r>
              <a:r>
                <a:rPr lang="zh-CN" altLang="en-US" sz="5600" b="1" spc="600" dirty="0" smtClean="0">
                  <a:solidFill>
                    <a:schemeClr val="bg1"/>
                  </a:solidFill>
                  <a:latin typeface="宋体" panose="02010600030101010101" pitchFamily="2" charset="-122"/>
                  <a:ea typeface="宋体" panose="02010600030101010101" pitchFamily="2" charset="-122"/>
                </a:rPr>
                <a:t>最小生成树</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16122" y="4153721"/>
            <a:ext cx="13190428" cy="5170646"/>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在无向图中，连通而且不含有圈（环路）的图，称为树。</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最小生成树</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MST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：一个有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个结点的连通图的生成树是原图的极小连通子图，包含原图中的所有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个结点，并且边的权值之和最小。</a:t>
            </a:r>
          </a:p>
        </p:txBody>
      </p:sp>
      <p:pic>
        <p:nvPicPr>
          <p:cNvPr id="9" name="Picture 2" descr="https://ss2.bdstatic.com/70cFvnSh_Q1YnxGkpoWK1HF6hhy/it/u=1078098877,824028775&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0125" y="5745087"/>
            <a:ext cx="7038975" cy="3961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106784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基于贪心的两种</a:t>
              </a:r>
              <a:r>
                <a:rPr lang="zh-CN" altLang="en-US" sz="5600" b="1" spc="600" dirty="0" smtClean="0">
                  <a:solidFill>
                    <a:schemeClr val="bg1"/>
                  </a:solidFill>
                  <a:latin typeface="宋体" panose="02010600030101010101" pitchFamily="2" charset="-122"/>
                  <a:ea typeface="宋体" panose="02010600030101010101" pitchFamily="2" charset="-122"/>
                </a:rPr>
                <a:t>算法：（</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prim</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903002" y="349518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对</a:t>
            </a:r>
            <a:r>
              <a:rPr lang="zh-CN" altLang="en-US" sz="4800" dirty="0">
                <a:latin typeface="宋体" panose="02010600030101010101" pitchFamily="2" charset="-122"/>
                <a:ea typeface="宋体" panose="02010600030101010101" pitchFamily="2" charset="-122"/>
              </a:rPr>
              <a:t>点进行贪心操作</a:t>
            </a:r>
          </a:p>
          <a:p>
            <a:pPr>
              <a:lnSpc>
                <a:spcPct val="150000"/>
              </a:lnSpc>
              <a:spcBef>
                <a:spcPts val="0"/>
              </a:spcBef>
            </a:pPr>
            <a:r>
              <a:rPr lang="zh-CN" altLang="en-US" sz="4800" dirty="0">
                <a:latin typeface="宋体" panose="02010600030101010101" pitchFamily="2" charset="-122"/>
                <a:ea typeface="宋体" panose="02010600030101010101" pitchFamily="2" charset="-122"/>
              </a:rPr>
              <a:t>“最近的邻居一定在</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上”。</a:t>
            </a:r>
          </a:p>
          <a:p>
            <a:pPr>
              <a:lnSpc>
                <a:spcPct val="150000"/>
              </a:lnSpc>
              <a:spcBef>
                <a:spcPts val="0"/>
              </a:spcBef>
            </a:pPr>
            <a:r>
              <a:rPr lang="zh-CN" altLang="en-US" sz="4800" dirty="0">
                <a:latin typeface="宋体" panose="02010600030101010101" pitchFamily="2" charset="-122"/>
                <a:ea typeface="宋体" panose="02010600030101010101" pitchFamily="2" charset="-122"/>
              </a:rPr>
              <a:t>从任意一个点</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开始，把距离它最近的点</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加入到</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中；下一步，把距离</a:t>
            </a:r>
            <a:r>
              <a:rPr lang="en-US" altLang="zh-CN" sz="4800" dirty="0">
                <a:latin typeface="宋体" panose="02010600030101010101" pitchFamily="2" charset="-122"/>
                <a:ea typeface="宋体" panose="02010600030101010101" pitchFamily="2" charset="-122"/>
              </a:rPr>
              <a:t>{u, v}</a:t>
            </a:r>
            <a:r>
              <a:rPr lang="zh-CN" altLang="en-US" sz="4800" dirty="0">
                <a:latin typeface="宋体" panose="02010600030101010101" pitchFamily="2" charset="-122"/>
                <a:ea typeface="宋体" panose="02010600030101010101" pitchFamily="2" charset="-122"/>
              </a:rPr>
              <a:t>最近的点</a:t>
            </a:r>
            <a:r>
              <a:rPr lang="en-US" altLang="zh-CN" sz="4800" dirty="0">
                <a:latin typeface="宋体" panose="02010600030101010101" pitchFamily="2" charset="-122"/>
                <a:ea typeface="宋体" panose="02010600030101010101" pitchFamily="2" charset="-122"/>
              </a:rPr>
              <a:t>w</a:t>
            </a:r>
            <a:r>
              <a:rPr lang="zh-CN" altLang="en-US" sz="4800" dirty="0">
                <a:latin typeface="宋体" panose="02010600030101010101" pitchFamily="2" charset="-122"/>
                <a:ea typeface="宋体" panose="02010600030101010101" pitchFamily="2" charset="-122"/>
              </a:rPr>
              <a:t>加入到</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中；继续这个过程，直到所有点都在</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中。</a:t>
            </a:r>
          </a:p>
        </p:txBody>
      </p:sp>
    </p:spTree>
    <p:custDataLst>
      <p:tags r:id="rId1"/>
    </p:custDataLst>
    <p:extLst>
      <p:ext uri="{BB962C8B-B14F-4D97-AF65-F5344CB8AC3E}">
        <p14:creationId xmlns:p14="http://schemas.microsoft.com/office/powerpoint/2010/main" val="2164312529"/>
      </p:ext>
    </p:extLst>
  </p:cSld>
  <p:clrMapOvr>
    <a:masterClrMapping/>
  </p:clrMapOvr>
  <p:transition spd="slow" advClick="0" advTm="1000">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2</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err="1">
                  <a:solidFill>
                    <a:schemeClr val="bg1"/>
                  </a:solidFill>
                  <a:latin typeface="宋体" panose="02010600030101010101" pitchFamily="2" charset="-122"/>
                  <a:ea typeface="宋体" panose="02010600030101010101" pitchFamily="2" charset="-122"/>
                </a:rPr>
                <a:t>kruskal</a:t>
              </a:r>
              <a:r>
                <a:rPr lang="zh-CN" altLang="en-US" sz="5600" b="1" spc="600" dirty="0">
                  <a:solidFill>
                    <a:schemeClr val="bg1"/>
                  </a:solidFill>
                  <a:latin typeface="宋体" panose="02010600030101010101" pitchFamily="2" charset="-122"/>
                  <a:ea typeface="宋体" panose="02010600030101010101" pitchFamily="2" charset="-122"/>
                </a:rPr>
                <a:t>算法</a:t>
              </a: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对边</a:t>
            </a:r>
            <a:r>
              <a:rPr lang="zh-CN" altLang="en-US" dirty="0"/>
              <a:t>进行贪心操作</a:t>
            </a:r>
          </a:p>
          <a:p>
            <a:pPr>
              <a:lnSpc>
                <a:spcPct val="150000"/>
              </a:lnSpc>
              <a:spcBef>
                <a:spcPts val="0"/>
              </a:spcBef>
            </a:pPr>
            <a:r>
              <a:rPr lang="zh-CN" altLang="en-US" dirty="0"/>
              <a:t>“最短的边一定在</a:t>
            </a:r>
            <a:r>
              <a:rPr lang="en-US" altLang="zh-CN" dirty="0"/>
              <a:t>MST</a:t>
            </a:r>
            <a:r>
              <a:rPr lang="zh-CN" altLang="en-US" dirty="0"/>
              <a:t>上”。</a:t>
            </a:r>
          </a:p>
          <a:p>
            <a:pPr>
              <a:lnSpc>
                <a:spcPct val="150000"/>
              </a:lnSpc>
              <a:spcBef>
                <a:spcPts val="0"/>
              </a:spcBef>
            </a:pPr>
            <a:r>
              <a:rPr lang="zh-CN" altLang="en-US" dirty="0"/>
              <a:t>从最短的边开始，把它加入到</a:t>
            </a:r>
            <a:r>
              <a:rPr lang="en-US" altLang="zh-CN" dirty="0"/>
              <a:t>MST</a:t>
            </a:r>
            <a:r>
              <a:rPr lang="zh-CN" altLang="en-US" dirty="0"/>
              <a:t>中；在剩下的边中找最短的边，加入到</a:t>
            </a:r>
            <a:r>
              <a:rPr lang="en-US" altLang="zh-CN" dirty="0"/>
              <a:t>MST</a:t>
            </a:r>
            <a:r>
              <a:rPr lang="zh-CN" altLang="en-US" dirty="0"/>
              <a:t>中；继续这个过程，直到所有边都在</a:t>
            </a:r>
            <a:r>
              <a:rPr lang="en-US" altLang="zh-CN" dirty="0"/>
              <a:t>MST</a:t>
            </a:r>
            <a:r>
              <a:rPr lang="zh-CN" altLang="en-US" dirty="0"/>
              <a:t>中。</a:t>
            </a:r>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3540445282"/>
      </p:ext>
    </p:extLst>
  </p:cSld>
  <p:clrMapOvr>
    <a:masterClrMapping/>
  </p:clrMapOvr>
  <p:transition spd="slow" advClick="0" advTm="1000">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Prim</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83202" y="7517855"/>
            <a:ext cx="20684246" cy="619814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）任取一点，例如点</a:t>
            </a:r>
            <a:r>
              <a:rPr lang="en-US" altLang="zh-CN" sz="4000" dirty="0"/>
              <a:t>1</a:t>
            </a:r>
            <a:r>
              <a:rPr lang="zh-CN" altLang="en-US" sz="4000" dirty="0"/>
              <a:t>，放到</a:t>
            </a:r>
            <a:r>
              <a:rPr lang="en-US" altLang="zh-CN" sz="4000" dirty="0"/>
              <a:t>U</a:t>
            </a:r>
            <a:r>
              <a:rPr lang="zh-CN" altLang="en-US" sz="4000" dirty="0"/>
              <a:t>中，</a:t>
            </a:r>
            <a:r>
              <a:rPr lang="en-US" altLang="zh-CN" sz="4000" dirty="0"/>
              <a:t>U={1}</a:t>
            </a:r>
            <a:r>
              <a:rPr lang="zh-CN" altLang="en-US" sz="4000" dirty="0"/>
              <a:t>。</a:t>
            </a:r>
          </a:p>
          <a:p>
            <a:pPr marL="0" indent="0">
              <a:lnSpc>
                <a:spcPct val="150000"/>
              </a:lnSpc>
              <a:spcBef>
                <a:spcPts val="0"/>
              </a:spcBef>
              <a:buNone/>
            </a:pPr>
            <a:r>
              <a:rPr lang="zh-CN" altLang="en-US" sz="4000" dirty="0"/>
              <a:t>（</a:t>
            </a:r>
            <a:r>
              <a:rPr lang="en-US" altLang="zh-CN" sz="4000" dirty="0"/>
              <a:t>2</a:t>
            </a:r>
            <a:r>
              <a:rPr lang="zh-CN" altLang="en-US" sz="4000" dirty="0"/>
              <a:t>）找离集合</a:t>
            </a:r>
            <a:r>
              <a:rPr lang="en-US" altLang="zh-CN" sz="4000" dirty="0"/>
              <a:t>U</a:t>
            </a:r>
            <a:r>
              <a:rPr lang="zh-CN" altLang="en-US" sz="4000" dirty="0"/>
              <a:t>中的点最近的邻居，即</a:t>
            </a:r>
            <a:r>
              <a:rPr lang="en-US" altLang="zh-CN" sz="4000" dirty="0"/>
              <a:t>1</a:t>
            </a:r>
            <a:r>
              <a:rPr lang="zh-CN" altLang="en-US" sz="4000" dirty="0"/>
              <a:t>的邻居，是</a:t>
            </a:r>
            <a:r>
              <a:rPr lang="en-US" altLang="zh-CN" sz="4000" dirty="0"/>
              <a:t>2 </a:t>
            </a:r>
            <a:r>
              <a:rPr lang="zh-CN" altLang="en-US" sz="4000" dirty="0"/>
              <a:t>，放到</a:t>
            </a:r>
            <a:r>
              <a:rPr lang="en-US" altLang="zh-CN" sz="4000" dirty="0"/>
              <a:t>U</a:t>
            </a:r>
            <a:r>
              <a:rPr lang="zh-CN" altLang="en-US" sz="4000" dirty="0"/>
              <a:t>中，</a:t>
            </a:r>
            <a:r>
              <a:rPr lang="en-US" altLang="zh-CN" sz="4000" dirty="0"/>
              <a:t>U={1, 2}</a:t>
            </a:r>
            <a:r>
              <a:rPr lang="zh-CN" altLang="en-US" sz="4000" dirty="0"/>
              <a:t>。</a:t>
            </a:r>
          </a:p>
          <a:p>
            <a:pPr marL="0" indent="0">
              <a:lnSpc>
                <a:spcPct val="150000"/>
              </a:lnSpc>
              <a:spcBef>
                <a:spcPts val="0"/>
              </a:spcBef>
              <a:buNone/>
            </a:pPr>
            <a:r>
              <a:rPr lang="zh-CN" altLang="en-US" sz="4000" dirty="0"/>
              <a:t>（</a:t>
            </a:r>
            <a:r>
              <a:rPr lang="en-US" altLang="zh-CN" sz="4000" dirty="0"/>
              <a:t>3</a:t>
            </a:r>
            <a:r>
              <a:rPr lang="zh-CN" altLang="en-US" sz="4000" dirty="0"/>
              <a:t>）找离</a:t>
            </a:r>
            <a:r>
              <a:rPr lang="en-US" altLang="zh-CN" sz="4000" dirty="0"/>
              <a:t>U</a:t>
            </a:r>
            <a:r>
              <a:rPr lang="zh-CN" altLang="en-US" sz="4000" dirty="0"/>
              <a:t>最近的点，是</a:t>
            </a:r>
            <a:r>
              <a:rPr lang="en-US" altLang="zh-CN" sz="4000" dirty="0"/>
              <a:t>5</a:t>
            </a:r>
            <a:r>
              <a:rPr lang="zh-CN" altLang="en-US" sz="4000" dirty="0"/>
              <a:t>，</a:t>
            </a:r>
            <a:r>
              <a:rPr lang="en-US" altLang="zh-CN" sz="4000" dirty="0"/>
              <a:t>U={1, 2, 5}</a:t>
            </a:r>
            <a:r>
              <a:rPr lang="zh-CN" altLang="en-US" sz="4000" dirty="0"/>
              <a:t>。</a:t>
            </a:r>
          </a:p>
          <a:p>
            <a:pPr marL="0" indent="0">
              <a:lnSpc>
                <a:spcPct val="150000"/>
              </a:lnSpc>
              <a:spcBef>
                <a:spcPts val="0"/>
              </a:spcBef>
              <a:buNone/>
            </a:pPr>
            <a:r>
              <a:rPr lang="zh-CN" altLang="en-US" sz="4000" dirty="0"/>
              <a:t>（</a:t>
            </a:r>
            <a:r>
              <a:rPr lang="en-US" altLang="zh-CN" sz="4000" dirty="0"/>
              <a:t>4</a:t>
            </a:r>
            <a:r>
              <a:rPr lang="zh-CN" altLang="en-US" sz="4000" dirty="0"/>
              <a:t>）与</a:t>
            </a:r>
            <a:r>
              <a:rPr lang="en-US" altLang="zh-CN" sz="4000" dirty="0"/>
              <a:t>U</a:t>
            </a:r>
            <a:r>
              <a:rPr lang="zh-CN" altLang="en-US" sz="4000" dirty="0"/>
              <a:t>距离最短的是</a:t>
            </a:r>
            <a:r>
              <a:rPr lang="en-US" altLang="zh-CN" sz="4000" dirty="0"/>
              <a:t>1</a:t>
            </a:r>
            <a:r>
              <a:rPr lang="zh-CN" altLang="en-US" sz="4000" dirty="0"/>
              <a:t>、</a:t>
            </a:r>
            <a:r>
              <a:rPr lang="en-US" altLang="zh-CN" sz="4000" dirty="0"/>
              <a:t>5</a:t>
            </a:r>
            <a:r>
              <a:rPr lang="zh-CN" altLang="en-US" sz="4000" dirty="0"/>
              <a:t>之间的边，但是它没扩展新的点，不符合要求。</a:t>
            </a:r>
          </a:p>
          <a:p>
            <a:pPr marL="0" indent="0">
              <a:lnSpc>
                <a:spcPct val="150000"/>
              </a:lnSpc>
              <a:spcBef>
                <a:spcPts val="0"/>
              </a:spcBef>
              <a:buNone/>
            </a:pPr>
            <a:r>
              <a:rPr lang="zh-CN" altLang="en-US" sz="4000" dirty="0"/>
              <a:t>（</a:t>
            </a:r>
            <a:r>
              <a:rPr lang="en-US" altLang="zh-CN" sz="4000" dirty="0"/>
              <a:t>5</a:t>
            </a:r>
            <a:r>
              <a:rPr lang="zh-CN" altLang="en-US" sz="4000" dirty="0"/>
              <a:t>）加入</a:t>
            </a:r>
            <a:r>
              <a:rPr lang="en-US" altLang="zh-CN" sz="4000" dirty="0"/>
              <a:t>4</a:t>
            </a:r>
            <a:r>
              <a:rPr lang="zh-CN" altLang="en-US" sz="4000" dirty="0"/>
              <a:t>，</a:t>
            </a:r>
            <a:r>
              <a:rPr lang="en-US" altLang="zh-CN" sz="4000" dirty="0"/>
              <a:t>U={1, 2, 5, 4}</a:t>
            </a:r>
            <a:r>
              <a:rPr lang="zh-CN" altLang="en-US" sz="4000" dirty="0"/>
              <a:t>。</a:t>
            </a:r>
          </a:p>
          <a:p>
            <a:pPr marL="0" indent="0">
              <a:lnSpc>
                <a:spcPct val="150000"/>
              </a:lnSpc>
              <a:spcBef>
                <a:spcPts val="0"/>
              </a:spcBef>
              <a:buNone/>
            </a:pPr>
            <a:r>
              <a:rPr lang="zh-CN" altLang="en-US" sz="4000" dirty="0"/>
              <a:t>（</a:t>
            </a:r>
            <a:r>
              <a:rPr lang="en-US" altLang="zh-CN" sz="4000" dirty="0"/>
              <a:t>6</a:t>
            </a:r>
            <a:r>
              <a:rPr lang="zh-CN" altLang="en-US" sz="4000" dirty="0"/>
              <a:t>）加入</a:t>
            </a:r>
            <a:r>
              <a:rPr lang="en-US" altLang="zh-CN" sz="4000" dirty="0"/>
              <a:t>3</a:t>
            </a:r>
            <a:r>
              <a:rPr lang="zh-CN" altLang="en-US" sz="4000" dirty="0"/>
              <a:t>，</a:t>
            </a:r>
            <a:r>
              <a:rPr lang="en-US" altLang="zh-CN" sz="4000" dirty="0"/>
              <a:t>U={1, 2, 5, 4, 3}</a:t>
            </a:r>
            <a:r>
              <a:rPr lang="zh-CN" altLang="en-US" sz="4000" dirty="0"/>
              <a:t>。所有点都在</a:t>
            </a:r>
            <a:r>
              <a:rPr lang="en-US" altLang="zh-CN" sz="4000" dirty="0"/>
              <a:t>U</a:t>
            </a:r>
            <a:r>
              <a:rPr lang="zh-CN" altLang="en-US" sz="4000" dirty="0"/>
              <a:t>中，结束。</a:t>
            </a:r>
          </a:p>
          <a:p>
            <a:pPr marL="0" indent="0">
              <a:lnSpc>
                <a:spcPct val="150000"/>
              </a:lnSpc>
              <a:spcBef>
                <a:spcPts val="0"/>
              </a:spcBef>
              <a:buNone/>
            </a:pPr>
            <a:endParaRPr lang="zh-CN" altLang="en-US" sz="4000" dirty="0"/>
          </a:p>
        </p:txBody>
      </p:sp>
      <p:pic>
        <p:nvPicPr>
          <p:cNvPr id="9" name="Picture 2" descr="C:\Users\luo\AppData\Local\Temp\ksohtml15192\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249" y="2973908"/>
            <a:ext cx="17805251" cy="38140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463553"/>
      </p:ext>
    </p:extLst>
  </p:cSld>
  <p:clrMapOvr>
    <a:masterClrMapping/>
  </p:clrMapOvr>
  <p:transition spd="slow" advClick="0" advTm="1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图算法的复杂度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685321" y="3631201"/>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和边的数量</a:t>
            </a:r>
            <a:r>
              <a:rPr lang="en-US" altLang="zh-CN" dirty="0"/>
              <a:t>E</a:t>
            </a:r>
            <a:r>
              <a:rPr lang="zh-CN" altLang="en-US" dirty="0"/>
              <a:t>、点的数量</a:t>
            </a:r>
            <a:r>
              <a:rPr lang="en-US" altLang="zh-CN" dirty="0"/>
              <a:t>V</a:t>
            </a:r>
            <a:r>
              <a:rPr lang="zh-CN" altLang="en-US" dirty="0"/>
              <a:t>相关。</a:t>
            </a:r>
          </a:p>
          <a:p>
            <a:pPr marL="0" indent="0">
              <a:lnSpc>
                <a:spcPct val="150000"/>
              </a:lnSpc>
              <a:spcBef>
                <a:spcPts val="0"/>
              </a:spcBef>
              <a:buNone/>
            </a:pPr>
            <a:r>
              <a:rPr lang="en-US" altLang="zh-CN" dirty="0"/>
              <a:t>O(V+E)</a:t>
            </a:r>
            <a:r>
              <a:rPr lang="zh-CN" altLang="en-US" dirty="0"/>
              <a:t>：几乎是图问题中能达到的最好程度。</a:t>
            </a:r>
          </a:p>
          <a:p>
            <a:pPr marL="0" indent="0">
              <a:lnSpc>
                <a:spcPct val="150000"/>
              </a:lnSpc>
              <a:spcBef>
                <a:spcPts val="0"/>
              </a:spcBef>
              <a:buNone/>
            </a:pPr>
            <a:r>
              <a:rPr lang="en-US" altLang="zh-CN" dirty="0"/>
              <a:t>O(</a:t>
            </a:r>
            <a:r>
              <a:rPr lang="en-US" altLang="zh-CN" dirty="0" err="1"/>
              <a:t>VlogE</a:t>
            </a:r>
            <a:r>
              <a:rPr lang="en-US" altLang="zh-CN" dirty="0"/>
              <a:t>)</a:t>
            </a:r>
            <a:r>
              <a:rPr lang="zh-CN" altLang="en-US" dirty="0"/>
              <a:t>、</a:t>
            </a:r>
            <a:r>
              <a:rPr lang="en-US" altLang="zh-CN" dirty="0"/>
              <a:t>O(</a:t>
            </a:r>
            <a:r>
              <a:rPr lang="en-US" altLang="zh-CN" dirty="0" err="1"/>
              <a:t>ElogV</a:t>
            </a:r>
            <a:r>
              <a:rPr lang="en-US" altLang="zh-CN" dirty="0"/>
              <a:t>)</a:t>
            </a:r>
            <a:r>
              <a:rPr lang="zh-CN" altLang="en-US" dirty="0"/>
              <a:t>：很好的算法。</a:t>
            </a:r>
          </a:p>
          <a:p>
            <a:pPr marL="0" indent="0">
              <a:lnSpc>
                <a:spcPct val="150000"/>
              </a:lnSpc>
              <a:spcBef>
                <a:spcPts val="0"/>
              </a:spcBef>
              <a:buNone/>
            </a:pPr>
            <a:r>
              <a:rPr lang="en-US" altLang="zh-CN" dirty="0"/>
              <a:t>O(V</a:t>
            </a:r>
            <a:r>
              <a:rPr lang="en-US" altLang="zh-CN" baseline="30000" dirty="0"/>
              <a:t>2</a:t>
            </a:r>
            <a:r>
              <a:rPr lang="en-US" altLang="zh-CN" dirty="0"/>
              <a:t>)</a:t>
            </a:r>
            <a:r>
              <a:rPr lang="zh-CN" altLang="en-US" dirty="0"/>
              <a:t>、</a:t>
            </a:r>
            <a:r>
              <a:rPr lang="en-US" altLang="zh-CN" dirty="0"/>
              <a:t>O(E</a:t>
            </a:r>
            <a:r>
              <a:rPr lang="en-US" altLang="zh-CN" baseline="30000" dirty="0"/>
              <a:t>2</a:t>
            </a:r>
            <a:r>
              <a:rPr lang="en-US" altLang="zh-CN" dirty="0"/>
              <a:t>)</a:t>
            </a:r>
            <a:r>
              <a:rPr lang="zh-CN" altLang="en-US" dirty="0"/>
              <a:t>或更高：不算是好的算法</a:t>
            </a:r>
            <a:r>
              <a:rPr lang="zh-CN" altLang="en-US" dirty="0" smtClean="0"/>
              <a:t>。</a:t>
            </a:r>
            <a:endParaRPr lang="en-US" altLang="zh-CN" dirty="0" smtClean="0"/>
          </a:p>
          <a:p>
            <a:pPr marL="0" indent="0">
              <a:lnSpc>
                <a:spcPct val="150000"/>
              </a:lnSpc>
              <a:spcBef>
                <a:spcPts val="0"/>
              </a:spcBef>
              <a:buNone/>
            </a:pPr>
            <a:endParaRPr lang="en-US" altLang="zh-CN" dirty="0"/>
          </a:p>
          <a:p>
            <a:pPr marL="0" indent="0">
              <a:lnSpc>
                <a:spcPct val="150000"/>
              </a:lnSpc>
              <a:spcBef>
                <a:spcPts val="0"/>
              </a:spcBef>
              <a:buNone/>
            </a:pPr>
            <a:r>
              <a:rPr lang="zh-CN" altLang="en-US" dirty="0" smtClean="0"/>
              <a:t>例：最短路径、树的</a:t>
            </a:r>
            <a:r>
              <a:rPr lang="en-US" altLang="zh-CN" dirty="0" smtClean="0"/>
              <a:t>LCA</a:t>
            </a:r>
            <a:r>
              <a:rPr lang="zh-CN" altLang="en-US" dirty="0" smtClean="0"/>
              <a:t>（最近公共祖先）</a:t>
            </a:r>
            <a:endParaRPr lang="zh-CN" altLang="en-US" dirty="0"/>
          </a:p>
        </p:txBody>
      </p:sp>
    </p:spTree>
    <p:custDataLst>
      <p:tags r:id="rId1"/>
    </p:custDataLst>
    <p:extLst>
      <p:ext uri="{BB962C8B-B14F-4D97-AF65-F5344CB8AC3E}">
        <p14:creationId xmlns:p14="http://schemas.microsoft.com/office/powerpoint/2010/main" val="2487942793"/>
      </p:ext>
    </p:extLst>
  </p:cSld>
  <p:clrMapOvr>
    <a:masterClrMapping/>
  </p:clrMapOvr>
  <p:transition spd="slow" advClick="0" advTm="1000">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例题：修建公路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给出一个无向图，求最小生成树。如果该图连通，输出一个整数表示最小生成树的边长之和。</a:t>
            </a: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输入描述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第一行两个整数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，表示有</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个点和</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条无向边。接下来</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行，每行三个整数</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，表示有一条长度</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的无向边，连接</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和</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1≤n≤10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1≤m≤3*10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1≤z≤n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w≤10</a:t>
            </a:r>
            <a:r>
              <a:rPr lang="en-US" altLang="zh-CN" sz="4400" baseline="30000" dirty="0">
                <a:latin typeface="Times New Roman" panose="02020603050405020304" pitchFamily="18" charset="0"/>
                <a:cs typeface="Times New Roman" panose="02020603050405020304" pitchFamily="18" charset="0"/>
              </a:rPr>
              <a:t>9</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输出描述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输出一个整数表示最小生成树的各边长度和。如果该图不连通则输出</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1011149469"/>
      </p:ext>
    </p:extLst>
  </p:cSld>
  <p:clrMapOvr>
    <a:masterClrMapping/>
  </p:clrMapOvr>
  <p:transition spd="slow" advClick="0" advTm="1000">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24714458"/>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 &lt;bits/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N=100005;</a:t>
            </a:r>
          </a:p>
          <a:p>
            <a:pPr algn="l"/>
            <a:r>
              <a:rPr lang="en-US" altLang="zh-CN" sz="3200" dirty="0" err="1">
                <a:solidFill>
                  <a:schemeClr val="tx1"/>
                </a:solidFill>
                <a:latin typeface="宋体" panose="02010600030101010101" pitchFamily="2" charset="-122"/>
                <a:ea typeface="宋体" panose="02010600030101010101" pitchFamily="2" charset="-122"/>
              </a:rPr>
              <a:t>typedef</a:t>
            </a:r>
            <a:r>
              <a:rPr lang="en-US" altLang="zh-CN" sz="3200" dirty="0">
                <a:solidFill>
                  <a:schemeClr val="tx1"/>
                </a:solidFill>
                <a:latin typeface="宋体" panose="02010600030101010101" pitchFamily="2" charset="-122"/>
                <a:ea typeface="宋体" panose="02010600030101010101" pitchFamily="2" charset="-122"/>
              </a:rPr>
              <a:t> 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INF=0x3f3f3f3f3f3f;</a:t>
            </a:r>
          </a:p>
          <a:p>
            <a:pPr algn="l"/>
            <a:r>
              <a:rPr lang="en-US" altLang="zh-CN" sz="3200" dirty="0">
                <a:solidFill>
                  <a:schemeClr val="tx1"/>
                </a:solidFill>
                <a:latin typeface="宋体" panose="02010600030101010101" pitchFamily="2" charset="-122"/>
                <a:ea typeface="宋体" panose="02010600030101010101" pitchFamily="2" charset="-122"/>
              </a:rPr>
              <a:t>bool vis[N];                                // =true: </a:t>
            </a:r>
            <a:r>
              <a:rPr lang="zh-CN" altLang="en-US" sz="3200" dirty="0">
                <a:solidFill>
                  <a:schemeClr val="tx1"/>
                </a:solidFill>
                <a:latin typeface="宋体" panose="02010600030101010101" pitchFamily="2" charset="-122"/>
                <a:ea typeface="宋体" panose="02010600030101010101" pitchFamily="2" charset="-122"/>
              </a:rPr>
              <a:t>表示点</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已经在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中</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dis[N];</a:t>
            </a:r>
          </a:p>
          <a:p>
            <a:pPr algn="l"/>
            <a:r>
              <a:rPr lang="en-US" altLang="zh-CN" sz="3200" dirty="0" err="1">
                <a:solidFill>
                  <a:schemeClr val="tx1"/>
                </a:solidFill>
                <a:latin typeface="宋体" panose="02010600030101010101" pitchFamily="2" charset="-122"/>
                <a:ea typeface="宋体" panose="02010600030101010101" pitchFamily="2" charset="-122"/>
              </a:rPr>
              <a:t>typedef</a:t>
            </a:r>
            <a:r>
              <a:rPr lang="en-US" altLang="zh-CN" sz="3200" dirty="0">
                <a:solidFill>
                  <a:schemeClr val="tx1"/>
                </a:solidFill>
                <a:latin typeface="宋体" panose="02010600030101010101" pitchFamily="2" charset="-122"/>
                <a:ea typeface="宋体" panose="02010600030101010101" pitchFamily="2" charset="-122"/>
              </a:rPr>
              <a:t> pair&lt;</a:t>
            </a:r>
            <a:r>
              <a:rPr lang="en-US" altLang="zh-CN" sz="3200" dirty="0" err="1">
                <a:solidFill>
                  <a:schemeClr val="tx1"/>
                </a:solidFill>
                <a:latin typeface="宋体" panose="02010600030101010101" pitchFamily="2" charset="-122"/>
                <a:ea typeface="宋体" panose="02010600030101010101" pitchFamily="2" charset="-122"/>
              </a:rPr>
              <a:t>int,int</a:t>
            </a:r>
            <a:r>
              <a:rPr lang="en-US" altLang="zh-CN" sz="3200" dirty="0">
                <a:solidFill>
                  <a:schemeClr val="tx1"/>
                </a:solidFill>
                <a:latin typeface="宋体" panose="02010600030101010101" pitchFamily="2" charset="-122"/>
                <a:ea typeface="宋体" panose="02010600030101010101" pitchFamily="2" charset="-122"/>
              </a:rPr>
              <a:t>&gt; </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vector&lt;</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&gt; e[N];</a:t>
            </a:r>
          </a:p>
          <a:p>
            <a:pPr algn="l"/>
            <a:r>
              <a:rPr lang="en-US" altLang="zh-CN" sz="3200" dirty="0" err="1">
                <a:solidFill>
                  <a:schemeClr val="tx1"/>
                </a:solidFill>
                <a:latin typeface="宋体" panose="02010600030101010101" pitchFamily="2" charset="-122"/>
                <a:ea typeface="宋体" panose="02010600030101010101" pitchFamily="2" charset="-122"/>
              </a:rPr>
              <a:t>priority_queue</a:t>
            </a:r>
            <a:r>
              <a:rPr lang="en-US" altLang="zh-CN" sz="3200" dirty="0">
                <a:solidFill>
                  <a:schemeClr val="tx1"/>
                </a:solidFill>
                <a:latin typeface="宋体" panose="02010600030101010101" pitchFamily="2" charset="-122"/>
                <a:ea typeface="宋体" panose="02010600030101010101" pitchFamily="2" charset="-122"/>
              </a:rPr>
              <a:t>&lt;pair&lt;</a:t>
            </a:r>
            <a:r>
              <a:rPr lang="en-US" altLang="zh-CN" sz="3200" dirty="0" err="1">
                <a:solidFill>
                  <a:schemeClr val="tx1"/>
                </a:solidFill>
                <a:latin typeface="宋体" panose="02010600030101010101" pitchFamily="2" charset="-122"/>
                <a:ea typeface="宋体" panose="02010600030101010101" pitchFamily="2" charset="-122"/>
              </a:rPr>
              <a:t>int,int</a:t>
            </a:r>
            <a:r>
              <a:rPr lang="en-US" altLang="zh-CN" sz="3200" dirty="0">
                <a:solidFill>
                  <a:schemeClr val="tx1"/>
                </a:solidFill>
                <a:latin typeface="宋体" panose="02010600030101010101" pitchFamily="2" charset="-122"/>
                <a:ea typeface="宋体" panose="02010600030101010101" pitchFamily="2" charset="-122"/>
              </a:rPr>
              <a:t>&gt;,vector&lt;</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&gt;,greater&lt;</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&gt; &gt; q;  //</a:t>
            </a:r>
            <a:r>
              <a:rPr lang="zh-CN" altLang="en-US" sz="3200" dirty="0">
                <a:solidFill>
                  <a:schemeClr val="tx1"/>
                </a:solidFill>
                <a:latin typeface="宋体" panose="02010600030101010101" pitchFamily="2" charset="-122"/>
                <a:ea typeface="宋体" panose="02010600030101010101" pitchFamily="2" charset="-122"/>
              </a:rPr>
              <a:t>优先队列</a:t>
            </a:r>
          </a:p>
          <a:p>
            <a:pPr algn="l"/>
            <a:r>
              <a:rPr lang="en-US" altLang="zh-CN" sz="3200" dirty="0">
                <a:solidFill>
                  <a:schemeClr val="tx1"/>
                </a:solidFill>
                <a:latin typeface="宋体" panose="02010600030101010101" pitchFamily="2" charset="-122"/>
                <a:ea typeface="宋体" panose="02010600030101010101" pitchFamily="2" charset="-122"/>
              </a:rPr>
              <a:t>void prim(</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dis,INF,sizeof</a:t>
            </a:r>
            <a:r>
              <a:rPr lang="en-US" altLang="zh-CN" sz="3200" dirty="0">
                <a:solidFill>
                  <a:schemeClr val="tx1"/>
                </a:solidFill>
                <a:latin typeface="宋体" panose="02010600030101010101" pitchFamily="2" charset="-122"/>
                <a:ea typeface="宋体" panose="02010600030101010101" pitchFamily="2" charset="-122"/>
              </a:rPr>
              <a:t>(dis));</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q.push</a:t>
            </a:r>
            <a:r>
              <a:rPr lang="en-US" altLang="zh-CN" sz="3200" dirty="0">
                <a:solidFill>
                  <a:schemeClr val="tx1"/>
                </a:solidFill>
                <a:latin typeface="宋体" panose="02010600030101010101" pitchFamily="2" charset="-122"/>
                <a:ea typeface="宋体" panose="02010600030101010101" pitchFamily="2" charset="-122"/>
              </a:rPr>
              <a:t>({0,s});                         //</a:t>
            </a:r>
            <a:r>
              <a:rPr lang="zh-CN" altLang="en-US" sz="3200" dirty="0">
                <a:solidFill>
                  <a:schemeClr val="tx1"/>
                </a:solidFill>
                <a:latin typeface="宋体" panose="02010600030101010101" pitchFamily="2" charset="-122"/>
                <a:ea typeface="宋体" panose="02010600030101010101" pitchFamily="2" charset="-122"/>
              </a:rPr>
              <a:t>从</a:t>
            </a:r>
            <a:r>
              <a:rPr lang="en-US" altLang="zh-CN" sz="3200" dirty="0">
                <a:solidFill>
                  <a:schemeClr val="tx1"/>
                </a:solidFill>
                <a:latin typeface="宋体" panose="02010600030101010101" pitchFamily="2" charset="-122"/>
                <a:ea typeface="宋体" panose="02010600030101010101" pitchFamily="2" charset="-122"/>
              </a:rPr>
              <a:t>s</a:t>
            </a:r>
            <a:r>
              <a:rPr lang="zh-CN" altLang="en-US" sz="3200" dirty="0">
                <a:solidFill>
                  <a:schemeClr val="tx1"/>
                </a:solidFill>
                <a:latin typeface="宋体" panose="02010600030101010101" pitchFamily="2" charset="-122"/>
                <a:ea typeface="宋体" panose="02010600030101010101" pitchFamily="2" charset="-122"/>
              </a:rPr>
              <a:t>点开始处理队列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dis[s]=0;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while(!</a:t>
            </a:r>
            <a:r>
              <a:rPr lang="en-US" altLang="zh-CN" sz="3200" dirty="0" err="1">
                <a:solidFill>
                  <a:schemeClr val="tx1"/>
                </a:solidFill>
                <a:latin typeface="宋体" panose="02010600030101010101" pitchFamily="2" charset="-122"/>
                <a:ea typeface="宋体" panose="02010600030101010101" pitchFamily="2" charset="-122"/>
              </a:rPr>
              <a:t>q.empty</a:t>
            </a:r>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a:t>
            </a:r>
            <a:r>
              <a:rPr lang="en-US" altLang="zh-CN" sz="3200" dirty="0" err="1">
                <a:solidFill>
                  <a:schemeClr val="tx1"/>
                </a:solidFill>
                <a:latin typeface="宋体" panose="02010600030101010101" pitchFamily="2" charset="-122"/>
                <a:ea typeface="宋体" panose="02010600030101010101" pitchFamily="2" charset="-122"/>
              </a:rPr>
              <a:t>q.top</a:t>
            </a:r>
            <a:r>
              <a:rPr lang="en-US" altLang="zh-CN" sz="3200" dirty="0">
                <a:solidFill>
                  <a:schemeClr val="tx1"/>
                </a:solidFill>
                <a:latin typeface="宋体" panose="02010600030101010101" pitchFamily="2" charset="-122"/>
                <a:ea typeface="宋体" panose="02010600030101010101" pitchFamily="2" charset="-122"/>
              </a:rPr>
              <a:t>().second;              //pop</a:t>
            </a:r>
            <a:r>
              <a:rPr lang="zh-CN" altLang="en-US" sz="3200" dirty="0">
                <a:solidFill>
                  <a:schemeClr val="tx1"/>
                </a:solidFill>
                <a:latin typeface="宋体" panose="02010600030101010101" pitchFamily="2" charset="-122"/>
                <a:ea typeface="宋体" panose="02010600030101010101" pitchFamily="2" charset="-122"/>
              </a:rPr>
              <a:t>出距集合最近的点</a:t>
            </a:r>
            <a:r>
              <a:rPr lang="en-US" altLang="zh-CN" sz="3200" dirty="0">
                <a:solidFill>
                  <a:schemeClr val="tx1"/>
                </a:solidFill>
                <a:latin typeface="宋体" panose="02010600030101010101" pitchFamily="2" charset="-122"/>
                <a:ea typeface="宋体" panose="02010600030101010101" pitchFamily="2" charset="-122"/>
              </a:rPr>
              <a:t>u</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q.pop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if(vis[u]) continue; </a:t>
            </a:r>
            <a:r>
              <a:rPr lang="en-US" altLang="zh-CN" sz="3200" dirty="0" smtClean="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丢弃已经在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中的点，有判圈的作用</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vis[u]=1;</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+=dis[u];</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=0;i&lt;e[u].size();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检查点</a:t>
            </a:r>
            <a:r>
              <a:rPr lang="en-US" altLang="zh-CN" sz="3200" dirty="0">
                <a:solidFill>
                  <a:schemeClr val="tx1"/>
                </a:solidFill>
                <a:latin typeface="宋体" panose="02010600030101010101" pitchFamily="2" charset="-122"/>
                <a:ea typeface="宋体" panose="02010600030101010101" pitchFamily="2" charset="-122"/>
              </a:rPr>
              <a:t>u</a:t>
            </a:r>
            <a:r>
              <a:rPr lang="zh-CN" altLang="en-US" sz="3200" dirty="0">
                <a:solidFill>
                  <a:schemeClr val="tx1"/>
                </a:solidFill>
                <a:latin typeface="宋体" panose="02010600030101010101" pitchFamily="2" charset="-122"/>
                <a:ea typeface="宋体" panose="02010600030101010101" pitchFamily="2" charset="-122"/>
              </a:rPr>
              <a:t>的所有邻居</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 v=e[u][</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一个邻居</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if(!vis[</a:t>
            </a:r>
            <a:r>
              <a:rPr lang="en-US" altLang="zh-CN" sz="3200" dirty="0" err="1">
                <a:solidFill>
                  <a:schemeClr val="tx1"/>
                </a:solidFill>
                <a:latin typeface="宋体" panose="02010600030101010101" pitchFamily="2" charset="-122"/>
                <a:ea typeface="宋体" panose="02010600030101010101" pitchFamily="2" charset="-122"/>
              </a:rPr>
              <a:t>v.second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a:t>
            </a:r>
            <a:r>
              <a:rPr lang="en-US" altLang="zh-CN" sz="3200" dirty="0" err="1">
                <a:solidFill>
                  <a:schemeClr val="tx1"/>
                </a:solidFill>
                <a:latin typeface="宋体" panose="02010600030101010101" pitchFamily="2" charset="-122"/>
                <a:ea typeface="宋体" panose="02010600030101010101" pitchFamily="2" charset="-122"/>
              </a:rPr>
              <a:t>v.first</a:t>
            </a:r>
            <a:r>
              <a:rPr lang="en-US" altLang="zh-CN" sz="3200" dirty="0">
                <a:solidFill>
                  <a:schemeClr val="tx1"/>
                </a:solidFill>
                <a:latin typeface="宋体" panose="02010600030101010101" pitchFamily="2" charset="-122"/>
                <a:ea typeface="宋体" panose="02010600030101010101" pitchFamily="2" charset="-122"/>
              </a:rPr>
              <a:t>&lt;dis[</a:t>
            </a:r>
            <a:r>
              <a:rPr lang="en-US" altLang="zh-CN" sz="3200" dirty="0" err="1">
                <a:solidFill>
                  <a:schemeClr val="tx1"/>
                </a:solidFill>
                <a:latin typeface="宋体" panose="02010600030101010101" pitchFamily="2" charset="-122"/>
                <a:ea typeface="宋体" panose="02010600030101010101" pitchFamily="2" charset="-122"/>
              </a:rPr>
              <a:t>v.second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dis[</a:t>
            </a:r>
            <a:r>
              <a:rPr lang="en-US" altLang="zh-CN" sz="3200" dirty="0" err="1">
                <a:solidFill>
                  <a:schemeClr val="tx1"/>
                </a:solidFill>
                <a:latin typeface="宋体" panose="02010600030101010101" pitchFamily="2" charset="-122"/>
                <a:ea typeface="宋体" panose="02010600030101010101" pitchFamily="2" charset="-122"/>
              </a:rPr>
              <a:t>v.second</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v.first</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q.push</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pii</a:t>
            </a:r>
            <a:r>
              <a:rPr lang="en-US" altLang="zh-CN" sz="3200" dirty="0">
                <a:solidFill>
                  <a:schemeClr val="tx1"/>
                </a:solidFill>
                <a:latin typeface="宋体" panose="02010600030101010101" pitchFamily="2" charset="-122"/>
                <a:ea typeface="宋体" panose="02010600030101010101" pitchFamily="2" charset="-122"/>
              </a:rPr>
              <a:t>(dis[</a:t>
            </a:r>
            <a:r>
              <a:rPr lang="en-US" altLang="zh-CN" sz="3200" dirty="0" err="1">
                <a:solidFill>
                  <a:schemeClr val="tx1"/>
                </a:solidFill>
                <a:latin typeface="宋体" panose="02010600030101010101" pitchFamily="2" charset="-122"/>
                <a:ea typeface="宋体" panose="02010600030101010101" pitchFamily="2" charset="-122"/>
              </a:rPr>
              <a:t>v.second</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v.second</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扩展新的邻居，放进优先队列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a:t>
            </a:r>
            <a:r>
              <a:rPr lang="en-US" altLang="zh-CN" sz="3200" dirty="0" err="1">
                <a:solidFill>
                  <a:schemeClr val="tx1"/>
                </a:solidFill>
                <a:latin typeface="宋体" panose="02010600030101010101" pitchFamily="2" charset="-122"/>
                <a:ea typeface="宋体" panose="02010600030101010101" pitchFamily="2" charset="-122"/>
              </a:rPr>
              <a:t>n;i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所有</a:t>
            </a:r>
            <a:r>
              <a:rPr lang="en-US" altLang="zh-CN" sz="3200" dirty="0">
                <a:solidFill>
                  <a:schemeClr val="tx1"/>
                </a:solidFill>
                <a:latin typeface="宋体" panose="02010600030101010101" pitchFamily="2" charset="-122"/>
                <a:ea typeface="宋体" panose="02010600030101010101" pitchFamily="2" charset="-122"/>
              </a:rPr>
              <a:t>n</a:t>
            </a:r>
            <a:r>
              <a:rPr lang="zh-CN" altLang="en-US" sz="3200" dirty="0">
                <a:solidFill>
                  <a:schemeClr val="tx1"/>
                </a:solidFill>
                <a:latin typeface="宋体" panose="02010600030101010101" pitchFamily="2" charset="-122"/>
                <a:ea typeface="宋体" panose="02010600030101010101" pitchFamily="2" charset="-122"/>
              </a:rPr>
              <a:t>个点是否都在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上</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if(!vis[</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&lt;&lt;"-1"&lt;&lt;</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return ;</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m;i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u,v,w</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scanf</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d%d%d</a:t>
            </a:r>
            <a:r>
              <a:rPr lang="en-US" altLang="zh-CN" sz="3200" dirty="0">
                <a:solidFill>
                  <a:schemeClr val="tx1"/>
                </a:solidFill>
                <a:latin typeface="宋体" panose="02010600030101010101" pitchFamily="2" charset="-122"/>
                <a:ea typeface="宋体" panose="02010600030101010101" pitchFamily="2" charset="-122"/>
              </a:rPr>
              <a:t>",&amp;</a:t>
            </a:r>
            <a:r>
              <a:rPr lang="en-US" altLang="zh-CN" sz="3200" dirty="0" err="1">
                <a:solidFill>
                  <a:schemeClr val="tx1"/>
                </a:solidFill>
                <a:latin typeface="宋体" panose="02010600030101010101" pitchFamily="2" charset="-122"/>
                <a:ea typeface="宋体" panose="02010600030101010101" pitchFamily="2" charset="-122"/>
              </a:rPr>
              <a:t>u,&amp;v,&amp;w</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e[u].</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w,v</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存双向边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e[v].</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w,u</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prim(1);</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sp>
        <p:nvSpPr>
          <p:cNvPr id="13" name="矩形标注 12"/>
          <p:cNvSpPr/>
          <p:nvPr/>
        </p:nvSpPr>
        <p:spPr>
          <a:xfrm>
            <a:off x="515159" y="3838575"/>
            <a:ext cx="6371416" cy="2247900"/>
          </a:xfrm>
          <a:prstGeom prst="wedgeRectCallout">
            <a:avLst>
              <a:gd name="adj1" fmla="val 66471"/>
              <a:gd name="adj2" fmla="val -21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和</a:t>
            </a:r>
            <a:r>
              <a:rPr lang="en-US" altLang="zh-CN" sz="4000" dirty="0" err="1" smtClean="0">
                <a:solidFill>
                  <a:srgbClr val="FFFF00"/>
                </a:solidFill>
              </a:rPr>
              <a:t>dijkstra</a:t>
            </a:r>
            <a:r>
              <a:rPr lang="zh-CN" altLang="en-US" sz="4000" dirty="0" smtClean="0">
                <a:solidFill>
                  <a:srgbClr val="FFFF00"/>
                </a:solidFill>
              </a:rPr>
              <a:t>代码相似</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326838046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Kruskal</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dirty="0"/>
          </a:p>
          <a:p>
            <a:pPr marL="0" indent="0">
              <a:lnSpc>
                <a:spcPct val="150000"/>
              </a:lnSpc>
              <a:spcBef>
                <a:spcPts val="0"/>
              </a:spcBef>
              <a:buNone/>
            </a:pPr>
            <a:r>
              <a:rPr lang="en-US" altLang="zh-CN" dirty="0" err="1"/>
              <a:t>kruskal</a:t>
            </a:r>
            <a:r>
              <a:rPr lang="zh-CN" altLang="en-US" dirty="0"/>
              <a:t>算法的</a:t>
            </a:r>
            <a:r>
              <a:rPr lang="en-US" altLang="zh-CN" dirty="0"/>
              <a:t>2</a:t>
            </a:r>
            <a:r>
              <a:rPr lang="zh-CN" altLang="en-US" dirty="0"/>
              <a:t>个关键技术：</a:t>
            </a:r>
          </a:p>
          <a:p>
            <a:pPr marL="0" indent="0">
              <a:lnSpc>
                <a:spcPct val="150000"/>
              </a:lnSpc>
              <a:spcBef>
                <a:spcPts val="0"/>
              </a:spcBef>
              <a:buNone/>
            </a:pPr>
            <a:r>
              <a:rPr lang="zh-CN" altLang="en-US" dirty="0"/>
              <a:t>（</a:t>
            </a:r>
            <a:r>
              <a:rPr lang="en-US" altLang="zh-CN" dirty="0"/>
              <a:t>1</a:t>
            </a:r>
            <a:r>
              <a:rPr lang="zh-CN" altLang="en-US" dirty="0"/>
              <a:t>）对边进行排序。</a:t>
            </a:r>
          </a:p>
          <a:p>
            <a:pPr marL="0" indent="0">
              <a:lnSpc>
                <a:spcPct val="150000"/>
              </a:lnSpc>
              <a:spcBef>
                <a:spcPts val="0"/>
              </a:spcBef>
              <a:buNone/>
            </a:pPr>
            <a:r>
              <a:rPr lang="zh-CN" altLang="en-US" dirty="0"/>
              <a:t>（</a:t>
            </a:r>
            <a:r>
              <a:rPr lang="en-US" altLang="zh-CN" dirty="0"/>
              <a:t>2</a:t>
            </a:r>
            <a:r>
              <a:rPr lang="zh-CN" altLang="en-US" dirty="0"/>
              <a:t>）判断圈，即处理连通性问题。这个问题用并查集简单而高效，并查集是</a:t>
            </a:r>
            <a:r>
              <a:rPr lang="en-US" altLang="zh-CN" dirty="0" err="1"/>
              <a:t>kruskal</a:t>
            </a:r>
            <a:r>
              <a:rPr lang="zh-CN" altLang="en-US" dirty="0"/>
              <a:t>算法的绝配。</a:t>
            </a:r>
          </a:p>
        </p:txBody>
      </p:sp>
    </p:spTree>
    <p:custDataLst>
      <p:tags r:id="rId1"/>
    </p:custDataLst>
    <p:extLst>
      <p:ext uri="{BB962C8B-B14F-4D97-AF65-F5344CB8AC3E}">
        <p14:creationId xmlns:p14="http://schemas.microsoft.com/office/powerpoint/2010/main" val="1797522292"/>
      </p:ext>
    </p:extLst>
  </p:cSld>
  <p:clrMapOvr>
    <a:masterClrMapping/>
  </p:clrMapOvr>
  <p:transition spd="slow" advClick="0" advTm="1000">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64986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）初始时最小生成树</a:t>
            </a:r>
            <a:r>
              <a:rPr lang="en-US" altLang="zh-CN" sz="4000" dirty="0"/>
              <a:t>T</a:t>
            </a:r>
            <a:r>
              <a:rPr lang="zh-CN" altLang="en-US" sz="4000" dirty="0"/>
              <a:t>为空。令</a:t>
            </a:r>
            <a:r>
              <a:rPr lang="en-US" altLang="zh-CN" sz="4000" dirty="0"/>
              <a:t>S</a:t>
            </a:r>
            <a:r>
              <a:rPr lang="zh-CN" altLang="en-US" sz="4000" dirty="0"/>
              <a:t>是以结点</a:t>
            </a:r>
            <a:r>
              <a:rPr lang="en-US" altLang="zh-CN" sz="4000" dirty="0" err="1"/>
              <a:t>i</a:t>
            </a:r>
            <a:r>
              <a:rPr lang="zh-CN" altLang="en-US" sz="4000" dirty="0"/>
              <a:t>为元素的并查集，开始的时候，每个点属于独立的集。</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6"/>
          <a:stretch>
            <a:fillRect/>
          </a:stretch>
        </p:blipFill>
        <p:spPr>
          <a:xfrm>
            <a:off x="6524624" y="8595821"/>
            <a:ext cx="9694349" cy="2481753"/>
          </a:xfrm>
          <a:prstGeom prst="rect">
            <a:avLst/>
          </a:prstGeom>
        </p:spPr>
      </p:pic>
    </p:spTree>
    <p:custDataLst>
      <p:tags r:id="rId1"/>
    </p:custDataLst>
    <p:extLst>
      <p:ext uri="{BB962C8B-B14F-4D97-AF65-F5344CB8AC3E}">
        <p14:creationId xmlns:p14="http://schemas.microsoft.com/office/powerpoint/2010/main" val="1360570776"/>
      </p:ext>
    </p:extLst>
  </p:cSld>
  <p:clrMapOvr>
    <a:masterClrMapping/>
  </p:clrMapOvr>
  <p:transition spd="slow" advClick="0" advTm="1000">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64986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2</a:t>
            </a:r>
            <a:r>
              <a:rPr lang="zh-CN" altLang="en-US" sz="4000" dirty="0"/>
              <a:t>）加入第一个最短边</a:t>
            </a:r>
            <a:r>
              <a:rPr lang="en-US" altLang="zh-CN" sz="4000" dirty="0"/>
              <a:t>(1-2)</a:t>
            </a:r>
            <a:r>
              <a:rPr lang="zh-CN" altLang="en-US" sz="4000" dirty="0"/>
              <a:t>：</a:t>
            </a:r>
            <a:r>
              <a:rPr lang="en-US" altLang="zh-CN" sz="4000" dirty="0"/>
              <a:t>T={1-2}</a:t>
            </a:r>
            <a:r>
              <a:rPr lang="zh-CN" altLang="en-US" sz="4000" dirty="0"/>
              <a:t>。并查集</a:t>
            </a:r>
            <a:r>
              <a:rPr lang="en-US" altLang="zh-CN" sz="4000" dirty="0"/>
              <a:t>S</a:t>
            </a:r>
            <a:r>
              <a:rPr lang="zh-CN" altLang="en-US" sz="4000" dirty="0"/>
              <a:t>中，把结点</a:t>
            </a:r>
            <a:r>
              <a:rPr lang="en-US" altLang="zh-CN" sz="4000" dirty="0"/>
              <a:t>2</a:t>
            </a:r>
            <a:r>
              <a:rPr lang="zh-CN" altLang="en-US" sz="4000" dirty="0"/>
              <a:t>合并到结点</a:t>
            </a:r>
            <a:r>
              <a:rPr lang="en-US" altLang="zh-CN" sz="4000" dirty="0"/>
              <a:t>1</a:t>
            </a:r>
            <a:r>
              <a:rPr lang="zh-CN" altLang="en-US" sz="4000" dirty="0"/>
              <a:t>，也就是把结点</a:t>
            </a:r>
            <a:r>
              <a:rPr lang="en-US" altLang="zh-CN" sz="4000" dirty="0"/>
              <a:t>2</a:t>
            </a:r>
            <a:r>
              <a:rPr lang="zh-CN" altLang="en-US" sz="4000" dirty="0"/>
              <a:t>的集</a:t>
            </a:r>
            <a:r>
              <a:rPr lang="en-US" altLang="zh-CN" sz="4000" dirty="0"/>
              <a:t>2</a:t>
            </a:r>
            <a:r>
              <a:rPr lang="zh-CN" altLang="en-US" sz="4000" dirty="0"/>
              <a:t>改成结点</a:t>
            </a:r>
            <a:r>
              <a:rPr lang="en-US" altLang="zh-CN" sz="4000" dirty="0"/>
              <a:t>1</a:t>
            </a:r>
            <a:r>
              <a:rPr lang="zh-CN" altLang="en-US" sz="4000" dirty="0"/>
              <a:t>的集</a:t>
            </a:r>
            <a:r>
              <a:rPr lang="en-US" altLang="zh-CN" sz="4000" dirty="0"/>
              <a:t>1</a:t>
            </a:r>
            <a:r>
              <a:rPr lang="zh-CN" altLang="en-US" sz="4000" dirty="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6"/>
          <a:stretch>
            <a:fillRect/>
          </a:stretch>
        </p:blipFill>
        <p:spPr>
          <a:xfrm>
            <a:off x="6776377" y="8514986"/>
            <a:ext cx="9864979" cy="2419713"/>
          </a:xfrm>
          <a:prstGeom prst="rect">
            <a:avLst/>
          </a:prstGeom>
        </p:spPr>
      </p:pic>
    </p:spTree>
    <p:custDataLst>
      <p:tags r:id="rId1"/>
    </p:custDataLst>
    <p:extLst>
      <p:ext uri="{BB962C8B-B14F-4D97-AF65-F5344CB8AC3E}">
        <p14:creationId xmlns:p14="http://schemas.microsoft.com/office/powerpoint/2010/main" val="3704969925"/>
      </p:ext>
    </p:extLst>
  </p:cSld>
  <p:clrMapOvr>
    <a:masterClrMapping/>
  </p:clrMapOvr>
  <p:transition spd="slow" advClick="0" advTm="1000">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51337" y="705113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3</a:t>
            </a:r>
            <a:r>
              <a:rPr lang="zh-CN" altLang="en-US" sz="4000" dirty="0"/>
              <a:t>）加入第二个最短边</a:t>
            </a:r>
            <a:r>
              <a:rPr lang="en-US" altLang="zh-CN" sz="4000" dirty="0"/>
              <a:t>(3-4)</a:t>
            </a:r>
            <a:r>
              <a:rPr lang="zh-CN" altLang="en-US" sz="4000" dirty="0"/>
              <a:t>：</a:t>
            </a:r>
            <a:r>
              <a:rPr lang="en-US" altLang="zh-CN" sz="4000" dirty="0"/>
              <a:t>T={1-2, 3-4}</a:t>
            </a:r>
            <a:r>
              <a:rPr lang="zh-CN" altLang="en-US" sz="4000" dirty="0"/>
              <a:t>。并查集</a:t>
            </a:r>
            <a:r>
              <a:rPr lang="en-US" altLang="zh-CN" sz="4000" dirty="0"/>
              <a:t>S</a:t>
            </a:r>
            <a:r>
              <a:rPr lang="zh-CN" altLang="en-US" sz="4000" dirty="0"/>
              <a:t>中，结点</a:t>
            </a:r>
            <a:r>
              <a:rPr lang="en-US" altLang="zh-CN" sz="4000" dirty="0"/>
              <a:t>4</a:t>
            </a:r>
            <a:r>
              <a:rPr lang="zh-CN" altLang="en-US" sz="4000" dirty="0"/>
              <a:t>合并到结点</a:t>
            </a:r>
            <a:r>
              <a:rPr lang="en-US" altLang="zh-CN" sz="4000" dirty="0"/>
              <a:t>3</a:t>
            </a:r>
            <a:r>
              <a:rPr lang="zh-CN" altLang="en-US" sz="4000" dirty="0"/>
              <a:t>。</a:t>
            </a:r>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6"/>
          <a:stretch>
            <a:fillRect/>
          </a:stretch>
        </p:blipFill>
        <p:spPr>
          <a:xfrm>
            <a:off x="5713276" y="8776465"/>
            <a:ext cx="11136450" cy="2754176"/>
          </a:xfrm>
          <a:prstGeom prst="rect">
            <a:avLst/>
          </a:prstGeom>
        </p:spPr>
      </p:pic>
    </p:spTree>
    <p:custDataLst>
      <p:tags r:id="rId1"/>
    </p:custDataLst>
    <p:extLst>
      <p:ext uri="{BB962C8B-B14F-4D97-AF65-F5344CB8AC3E}">
        <p14:creationId xmlns:p14="http://schemas.microsoft.com/office/powerpoint/2010/main" val="1208081494"/>
      </p:ext>
    </p:extLst>
  </p:cSld>
  <p:clrMapOvr>
    <a:masterClrMapping/>
  </p:clrMapOvr>
  <p:transition spd="slow" advClick="0" advTm="1000">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4</a:t>
            </a:r>
            <a:r>
              <a:rPr lang="zh-CN" altLang="en-US" sz="4000" dirty="0"/>
              <a:t>）加入第三个最短边</a:t>
            </a:r>
            <a:r>
              <a:rPr lang="en-US" altLang="zh-CN" sz="4000" dirty="0"/>
              <a:t>(2-5)</a:t>
            </a:r>
            <a:r>
              <a:rPr lang="zh-CN" altLang="en-US" sz="4000" dirty="0"/>
              <a:t>：</a:t>
            </a:r>
            <a:r>
              <a:rPr lang="en-US" altLang="zh-CN" sz="4000" dirty="0"/>
              <a:t>T={1-2, 3-4, 2-5}</a:t>
            </a:r>
            <a:r>
              <a:rPr lang="zh-CN" altLang="en-US" sz="4000" dirty="0"/>
              <a:t>。并查集</a:t>
            </a:r>
            <a:r>
              <a:rPr lang="en-US" altLang="zh-CN" sz="4000" dirty="0"/>
              <a:t>S</a:t>
            </a:r>
            <a:r>
              <a:rPr lang="zh-CN" altLang="en-US" sz="4000" dirty="0"/>
              <a:t>中，把结点</a:t>
            </a:r>
            <a:r>
              <a:rPr lang="en-US" altLang="zh-CN" sz="4000" dirty="0"/>
              <a:t>5</a:t>
            </a:r>
            <a:r>
              <a:rPr lang="zh-CN" altLang="en-US" sz="4000" dirty="0"/>
              <a:t>合并到结点</a:t>
            </a:r>
            <a:r>
              <a:rPr lang="en-US" altLang="zh-CN" sz="4000" dirty="0"/>
              <a:t>2</a:t>
            </a:r>
            <a:r>
              <a:rPr lang="zh-CN" altLang="en-US" sz="4000" dirty="0"/>
              <a:t>，也就是把结点</a:t>
            </a:r>
            <a:r>
              <a:rPr lang="en-US" altLang="zh-CN" sz="4000" dirty="0"/>
              <a:t>5</a:t>
            </a:r>
            <a:r>
              <a:rPr lang="zh-CN" altLang="en-US" sz="4000" dirty="0"/>
              <a:t>的集</a:t>
            </a:r>
            <a:r>
              <a:rPr lang="en-US" altLang="zh-CN" sz="4000" dirty="0"/>
              <a:t>5</a:t>
            </a:r>
            <a:r>
              <a:rPr lang="zh-CN" altLang="en-US" sz="4000" dirty="0"/>
              <a:t>改成结点</a:t>
            </a:r>
            <a:r>
              <a:rPr lang="en-US" altLang="zh-CN" sz="4000" dirty="0"/>
              <a:t>2</a:t>
            </a:r>
            <a:r>
              <a:rPr lang="zh-CN" altLang="en-US" sz="4000" dirty="0"/>
              <a:t>的集</a:t>
            </a:r>
            <a:r>
              <a:rPr lang="en-US" altLang="zh-CN" sz="4000" dirty="0"/>
              <a:t>1</a:t>
            </a:r>
            <a:r>
              <a:rPr lang="zh-CN" altLang="en-US" sz="4000" dirty="0"/>
              <a:t>。在集</a:t>
            </a:r>
            <a:r>
              <a:rPr lang="en-US" altLang="zh-CN" sz="4000" dirty="0"/>
              <a:t>1</a:t>
            </a:r>
            <a:r>
              <a:rPr lang="zh-CN" altLang="en-US" sz="4000" dirty="0"/>
              <a:t>中，所有结点都指向了根结点，这样做能避免并查集的长链问题。即使用了“路径压缩”的方法。</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6"/>
          <a:stretch>
            <a:fillRect/>
          </a:stretch>
        </p:blipFill>
        <p:spPr>
          <a:xfrm>
            <a:off x="7293168" y="9435786"/>
            <a:ext cx="9657683" cy="2356164"/>
          </a:xfrm>
          <a:prstGeom prst="rect">
            <a:avLst/>
          </a:prstGeom>
        </p:spPr>
      </p:pic>
    </p:spTree>
    <p:custDataLst>
      <p:tags r:id="rId1"/>
    </p:custDataLst>
    <p:extLst>
      <p:ext uri="{BB962C8B-B14F-4D97-AF65-F5344CB8AC3E}">
        <p14:creationId xmlns:p14="http://schemas.microsoft.com/office/powerpoint/2010/main" val="3130720995"/>
      </p:ext>
    </p:extLst>
  </p:cSld>
  <p:clrMapOvr>
    <a:masterClrMapping/>
  </p:clrMapOvr>
  <p:transition spd="slow" advClick="0" advTm="1000">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5</a:t>
            </a:r>
            <a:r>
              <a:rPr lang="zh-CN" altLang="en-US" sz="4000" dirty="0"/>
              <a:t>）第四个最短边</a:t>
            </a:r>
            <a:r>
              <a:rPr lang="en-US" altLang="zh-CN" sz="4000" dirty="0"/>
              <a:t>(1-5)</a:t>
            </a:r>
            <a:r>
              <a:rPr lang="zh-CN" altLang="en-US" sz="4000" dirty="0"/>
              <a:t>。检查并查集</a:t>
            </a:r>
            <a:r>
              <a:rPr lang="en-US" altLang="zh-CN" sz="4000" dirty="0"/>
              <a:t>S</a:t>
            </a:r>
            <a:r>
              <a:rPr lang="zh-CN" altLang="en-US" sz="4000" dirty="0"/>
              <a:t>，发现</a:t>
            </a:r>
            <a:r>
              <a:rPr lang="en-US" altLang="zh-CN" sz="4000" dirty="0"/>
              <a:t>5</a:t>
            </a:r>
            <a:r>
              <a:rPr lang="zh-CN" altLang="en-US" sz="4000" dirty="0"/>
              <a:t>已经属于集</a:t>
            </a:r>
            <a:r>
              <a:rPr lang="en-US" altLang="zh-CN" sz="4000" dirty="0"/>
              <a:t>1</a:t>
            </a:r>
            <a:r>
              <a:rPr lang="zh-CN" altLang="en-US" sz="4000" dirty="0"/>
              <a:t>，丢弃这个边。这一步实际上是发现了一个圈。并查集的作用就体现在这里</a:t>
            </a:r>
            <a:r>
              <a:rPr lang="zh-CN" altLang="en-US" sz="4000" dirty="0" smtClean="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21790968"/>
      </p:ext>
    </p:extLst>
  </p:cSld>
  <p:clrMapOvr>
    <a:masterClrMapping/>
  </p:clrMapOvr>
  <p:transition spd="slow" advClick="0" advTm="1000">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smtClean="0"/>
              <a:t>6</a:t>
            </a:r>
            <a:r>
              <a:rPr lang="zh-CN" altLang="en-US" sz="4000" dirty="0" smtClean="0"/>
              <a:t>）加入第五个最短边</a:t>
            </a:r>
            <a:r>
              <a:rPr lang="en-US" altLang="zh-CN" sz="4000" dirty="0" smtClean="0"/>
              <a:t>(2-4)</a:t>
            </a:r>
            <a:r>
              <a:rPr lang="zh-CN" altLang="en-US" sz="4000" dirty="0" smtClean="0"/>
              <a:t>。并查集</a:t>
            </a:r>
            <a:r>
              <a:rPr lang="en-US" altLang="zh-CN" sz="4000" dirty="0" smtClean="0"/>
              <a:t>S</a:t>
            </a:r>
            <a:r>
              <a:rPr lang="zh-CN" altLang="en-US" sz="4000" dirty="0" smtClean="0"/>
              <a:t>中，把结点</a:t>
            </a:r>
            <a:r>
              <a:rPr lang="en-US" altLang="zh-CN" sz="4000" dirty="0" smtClean="0"/>
              <a:t>4</a:t>
            </a:r>
            <a:r>
              <a:rPr lang="zh-CN" altLang="en-US" sz="4000" dirty="0" smtClean="0"/>
              <a:t>的集并到结点</a:t>
            </a:r>
            <a:r>
              <a:rPr lang="en-US" altLang="zh-CN" sz="4000" dirty="0" smtClean="0"/>
              <a:t>2</a:t>
            </a:r>
            <a:r>
              <a:rPr lang="zh-CN" altLang="en-US" sz="4000" dirty="0" smtClean="0"/>
              <a:t>的集。注意这里结点</a:t>
            </a:r>
            <a:r>
              <a:rPr lang="en-US" altLang="zh-CN" sz="4000" dirty="0" smtClean="0"/>
              <a:t>4</a:t>
            </a:r>
            <a:r>
              <a:rPr lang="zh-CN" altLang="en-US" sz="4000" dirty="0" smtClean="0"/>
              <a:t>原来属于集</a:t>
            </a:r>
            <a:r>
              <a:rPr lang="en-US" altLang="zh-CN" sz="4000" dirty="0" smtClean="0"/>
              <a:t>3</a:t>
            </a:r>
            <a:r>
              <a:rPr lang="zh-CN" altLang="en-US" sz="4000" dirty="0" smtClean="0"/>
              <a:t>，实际上修改的是：把结点</a:t>
            </a:r>
            <a:r>
              <a:rPr lang="en-US" altLang="zh-CN" sz="4000" dirty="0" smtClean="0"/>
              <a:t>3</a:t>
            </a:r>
            <a:r>
              <a:rPr lang="zh-CN" altLang="en-US" sz="4000" dirty="0" smtClean="0"/>
              <a:t>的集</a:t>
            </a:r>
            <a:r>
              <a:rPr lang="en-US" altLang="zh-CN" sz="4000" dirty="0" smtClean="0"/>
              <a:t>3</a:t>
            </a:r>
            <a:r>
              <a:rPr lang="zh-CN" altLang="en-US" sz="4000" dirty="0" smtClean="0"/>
              <a:t>改成</a:t>
            </a:r>
            <a:r>
              <a:rPr lang="en-US" altLang="zh-CN" sz="4000" dirty="0" smtClean="0"/>
              <a:t>1</a:t>
            </a:r>
            <a:r>
              <a:rPr lang="zh-CN" altLang="en-US" sz="4000" dirty="0" smtClean="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6"/>
          <a:stretch>
            <a:fillRect/>
          </a:stretch>
        </p:blipFill>
        <p:spPr>
          <a:xfrm>
            <a:off x="7624638" y="8991601"/>
            <a:ext cx="9766091" cy="2421780"/>
          </a:xfrm>
          <a:prstGeom prst="rect">
            <a:avLst/>
          </a:prstGeom>
        </p:spPr>
      </p:pic>
    </p:spTree>
    <p:custDataLst>
      <p:tags r:id="rId1"/>
    </p:custDataLst>
    <p:extLst>
      <p:ext uri="{BB962C8B-B14F-4D97-AF65-F5344CB8AC3E}">
        <p14:creationId xmlns:p14="http://schemas.microsoft.com/office/powerpoint/2010/main" val="1047605712"/>
      </p:ext>
    </p:extLst>
  </p:cSld>
  <p:clrMapOvr>
    <a:masterClrMapping/>
  </p:clrMapOvr>
  <p:transition spd="slow" advClick="0" advTm="1000">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算法的复杂度包括两部分：对边的排序</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，并查集的操作</a:t>
            </a:r>
            <a:r>
              <a:rPr lang="en-US" altLang="zh-CN" dirty="0">
                <a:latin typeface="Times New Roman" panose="02020603050405020304" pitchFamily="18" charset="0"/>
                <a:cs typeface="Times New Roman" panose="02020603050405020304" pitchFamily="18" charset="0"/>
              </a:rPr>
              <a:t>O(E)</a:t>
            </a:r>
            <a:r>
              <a:rPr lang="zh-CN" altLang="en-US" dirty="0">
                <a:latin typeface="Times New Roman" panose="02020603050405020304" pitchFamily="18" charset="0"/>
                <a:cs typeface="Times New Roman" panose="02020603050405020304" pitchFamily="18" charset="0"/>
              </a:rPr>
              <a:t>，一共是</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 + E)</a:t>
            </a:r>
            <a:r>
              <a:rPr lang="zh-CN" altLang="en-US" dirty="0">
                <a:latin typeface="Times New Roman" panose="02020603050405020304" pitchFamily="18" charset="0"/>
                <a:cs typeface="Times New Roman" panose="02020603050405020304" pitchFamily="18" charset="0"/>
              </a:rPr>
              <a:t>，约等于</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，时间主要花在排序上。</a:t>
            </a: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如果</a:t>
            </a:r>
            <a:r>
              <a:rPr lang="zh-CN" altLang="en-US" dirty="0">
                <a:latin typeface="Times New Roman" panose="02020603050405020304" pitchFamily="18" charset="0"/>
                <a:cs typeface="Times New Roman" panose="02020603050405020304" pitchFamily="18" charset="0"/>
              </a:rPr>
              <a:t>图的边很多，</a:t>
            </a: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的复杂度要差一些。</a:t>
            </a:r>
          </a:p>
          <a:p>
            <a:pPr>
              <a:lnSpc>
                <a:spcPct val="150000"/>
              </a:lnSpc>
              <a:spcBef>
                <a:spcPts val="0"/>
              </a:spcBef>
            </a:pP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适用于稀疏图，</a:t>
            </a:r>
            <a:r>
              <a:rPr lang="en-US" altLang="zh-CN" dirty="0">
                <a:latin typeface="Times New Roman" panose="02020603050405020304" pitchFamily="18" charset="0"/>
                <a:cs typeface="Times New Roman" panose="02020603050405020304" pitchFamily="18" charset="0"/>
              </a:rPr>
              <a:t>prim</a:t>
            </a:r>
            <a:r>
              <a:rPr lang="zh-CN" altLang="en-US" dirty="0">
                <a:latin typeface="Times New Roman" panose="02020603050405020304" pitchFamily="18" charset="0"/>
                <a:cs typeface="Times New Roman" panose="02020603050405020304" pitchFamily="18" charset="0"/>
              </a:rPr>
              <a:t>适合稠密图。</a:t>
            </a: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11027400"/>
      </p:ext>
    </p:extLst>
  </p:cSld>
  <p:clrMapOvr>
    <a:masterClrMapping/>
  </p:clrMapOvr>
  <p:transition spd="slow" advClick="0" advTm="1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10.2 </a:t>
              </a:r>
              <a:r>
                <a:rPr lang="zh-CN" altLang="en-US" sz="5600" b="1" spc="600" dirty="0" smtClean="0">
                  <a:solidFill>
                    <a:schemeClr val="bg1"/>
                  </a:solidFill>
                  <a:latin typeface="宋体" panose="02010600030101010101" pitchFamily="2" charset="-122"/>
                  <a:ea typeface="宋体" panose="02010600030101010101" pitchFamily="2" charset="-122"/>
                </a:rPr>
                <a:t>图的存储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能快速访问：图的存储，能让程序很快定位结点</a:t>
            </a:r>
            <a:r>
              <a:rPr lang="en-US" altLang="zh-CN" dirty="0"/>
              <a:t>u</a:t>
            </a:r>
            <a:r>
              <a:rPr lang="zh-CN" altLang="en-US" dirty="0"/>
              <a:t>和</a:t>
            </a:r>
            <a:r>
              <a:rPr lang="en-US" altLang="zh-CN" dirty="0"/>
              <a:t>v</a:t>
            </a:r>
            <a:r>
              <a:rPr lang="zh-CN" altLang="en-US" dirty="0"/>
              <a:t>的边</a:t>
            </a:r>
            <a:r>
              <a:rPr lang="en-US" altLang="zh-CN" dirty="0"/>
              <a:t>(u, v) </a:t>
            </a:r>
            <a:r>
              <a:rPr lang="zh-CN" altLang="en-US" dirty="0"/>
              <a:t>。</a:t>
            </a:r>
          </a:p>
          <a:p>
            <a:pPr marL="0" indent="0">
              <a:lnSpc>
                <a:spcPct val="150000"/>
              </a:lnSpc>
              <a:spcBef>
                <a:spcPts val="0"/>
              </a:spcBef>
              <a:buNone/>
            </a:pPr>
            <a:endParaRPr lang="zh-CN" altLang="en-US" dirty="0"/>
          </a:p>
          <a:p>
            <a:pPr>
              <a:lnSpc>
                <a:spcPct val="150000"/>
              </a:lnSpc>
              <a:spcBef>
                <a:spcPts val="0"/>
              </a:spcBef>
              <a:buFont typeface="Wingdings" panose="05000000000000000000" pitchFamily="2" charset="2"/>
              <a:buChar char="l"/>
            </a:pPr>
            <a:r>
              <a:rPr lang="zh-CN" altLang="en-US" dirty="0" smtClean="0"/>
              <a:t>数组存边：简单、空间使用最少；无法快递定位</a:t>
            </a:r>
            <a:endParaRPr lang="en-US" altLang="zh-CN" dirty="0" smtClean="0"/>
          </a:p>
          <a:p>
            <a:pPr>
              <a:lnSpc>
                <a:spcPct val="150000"/>
              </a:lnSpc>
              <a:spcBef>
                <a:spcPts val="0"/>
              </a:spcBef>
              <a:buFont typeface="Wingdings" panose="05000000000000000000" pitchFamily="2" charset="2"/>
              <a:buChar char="l"/>
            </a:pPr>
            <a:r>
              <a:rPr lang="zh-CN" altLang="en-US" dirty="0" smtClean="0"/>
              <a:t>邻接矩阵：简单、空间使用最大；定位最快</a:t>
            </a:r>
            <a:endParaRPr lang="zh-CN" altLang="en-US" dirty="0"/>
          </a:p>
          <a:p>
            <a:pPr>
              <a:lnSpc>
                <a:spcPct val="150000"/>
              </a:lnSpc>
              <a:spcBef>
                <a:spcPts val="0"/>
              </a:spcBef>
              <a:buFont typeface="Wingdings" panose="05000000000000000000" pitchFamily="2" charset="2"/>
              <a:buChar char="l"/>
            </a:pPr>
            <a:r>
              <a:rPr lang="zh-CN" altLang="en-US" dirty="0"/>
              <a:t>邻接</a:t>
            </a:r>
            <a:r>
              <a:rPr lang="zh-CN" altLang="en-US" dirty="0" smtClean="0"/>
              <a:t>表：空间很少，定位较快</a:t>
            </a:r>
            <a:endParaRPr lang="en-US" altLang="zh-CN" dirty="0" smtClean="0"/>
          </a:p>
          <a:p>
            <a:pPr>
              <a:lnSpc>
                <a:spcPct val="150000"/>
              </a:lnSpc>
              <a:spcBef>
                <a:spcPts val="0"/>
              </a:spcBef>
              <a:buFont typeface="Wingdings" panose="05000000000000000000" pitchFamily="2" charset="2"/>
              <a:buChar char="l"/>
            </a:pPr>
            <a:r>
              <a:rPr lang="zh-CN" altLang="en-US" dirty="0" smtClean="0"/>
              <a:t>链式</a:t>
            </a:r>
            <a:r>
              <a:rPr lang="zh-CN" altLang="en-US" dirty="0"/>
              <a:t>前向</a:t>
            </a:r>
            <a:r>
              <a:rPr lang="zh-CN" altLang="en-US" dirty="0" smtClean="0"/>
              <a:t>星：空间更少，定位较快</a:t>
            </a:r>
            <a:endParaRPr lang="zh-CN" altLang="en-US" dirty="0"/>
          </a:p>
          <a:p>
            <a:pPr>
              <a:lnSpc>
                <a:spcPct val="150000"/>
              </a:lnSpc>
              <a:spcBef>
                <a:spcPts val="0"/>
              </a:spcBef>
              <a:buFont typeface="Wingdings" panose="05000000000000000000" pitchFamily="2" charset="2"/>
              <a:buChar char="l"/>
            </a:pPr>
            <a:endParaRPr lang="zh-CN" altLang="en-US" dirty="0"/>
          </a:p>
        </p:txBody>
      </p:sp>
    </p:spTree>
    <p:custDataLst>
      <p:tags r:id="rId1"/>
    </p:custDataLst>
    <p:extLst>
      <p:ext uri="{BB962C8B-B14F-4D97-AF65-F5344CB8AC3E}">
        <p14:creationId xmlns:p14="http://schemas.microsoft.com/office/powerpoint/2010/main" val="260875398"/>
      </p:ext>
    </p:extLst>
  </p:cSld>
  <p:clrMapOvr>
    <a:masterClrMapping/>
  </p:clrMapOvr>
  <p:transition spd="slow" advClick="0" advTm="1000">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例题：修建公路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给出一个无向图，求最小生成树。如果该图连通，输出一个整数表示最小生成树的边长之和。</a:t>
            </a: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输入描述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第一行两个整数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，表示有</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个点和</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条无向边。接下来</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行，每行三个整数</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，表示有一条长度</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的无向边，连接</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和</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1≤n≤10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1≤m≤3*10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1≤z≤n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w≤10</a:t>
            </a:r>
            <a:r>
              <a:rPr lang="en-US" altLang="zh-CN" sz="4400" baseline="30000" dirty="0">
                <a:latin typeface="Times New Roman" panose="02020603050405020304" pitchFamily="18" charset="0"/>
                <a:cs typeface="Times New Roman" panose="02020603050405020304" pitchFamily="18" charset="0"/>
              </a:rPr>
              <a:t>9</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输出描述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输出一个整数表示最小生成树的各边长度和。如果该图不连通则输出</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3565491390"/>
      </p:ext>
    </p:extLst>
  </p:cSld>
  <p:clrMapOvr>
    <a:masterClrMapping/>
  </p:clrMapOvr>
  <p:transition spd="slow" advClick="0" advTm="1000">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732782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 100005,M = 300006;</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n,m,cnt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统计加入到</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的边的数量，</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的边数应该等于</a:t>
            </a:r>
            <a:r>
              <a:rPr lang="en-US" altLang="zh-CN" sz="3200" dirty="0">
                <a:solidFill>
                  <a:schemeClr val="tx1"/>
                </a:solidFill>
                <a:latin typeface="宋体" panose="02010600030101010101" pitchFamily="2" charset="-122"/>
                <a:ea typeface="宋体" panose="02010600030101010101" pitchFamily="2" charset="-122"/>
              </a:rPr>
              <a:t>n-1</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s[N];                                //</a:t>
            </a:r>
            <a:r>
              <a:rPr lang="zh-CN" altLang="en-US" sz="3200" dirty="0">
                <a:solidFill>
                  <a:schemeClr val="tx1"/>
                </a:solidFill>
                <a:latin typeface="宋体" panose="02010600030101010101" pitchFamily="2" charset="-122"/>
                <a:ea typeface="宋体" panose="02010600030101010101" pitchFamily="2" charset="-122"/>
              </a:rPr>
              <a:t>并查集</a:t>
            </a:r>
          </a:p>
          <a:p>
            <a:pPr algn="l"/>
            <a:r>
              <a:rPr lang="en-US" altLang="zh-CN" sz="3200" dirty="0" err="1">
                <a:solidFill>
                  <a:srgbClr val="FF0000"/>
                </a:solidFill>
                <a:latin typeface="宋体" panose="02010600030101010101" pitchFamily="2" charset="-122"/>
                <a:ea typeface="宋体" panose="02010600030101010101" pitchFamily="2" charset="-122"/>
              </a:rPr>
              <a:t>struct</a:t>
            </a:r>
            <a:r>
              <a:rPr lang="en-US" altLang="zh-CN" sz="3200" dirty="0">
                <a:solidFill>
                  <a:srgbClr val="FF0000"/>
                </a:solidFill>
                <a:latin typeface="宋体" panose="02010600030101010101" pitchFamily="2" charset="-122"/>
                <a:ea typeface="宋体" panose="02010600030101010101" pitchFamily="2" charset="-122"/>
              </a:rPr>
              <a:t> Edge{ </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from,to,dis</a:t>
            </a:r>
            <a:r>
              <a:rPr lang="en-US" altLang="zh-CN" sz="3200" dirty="0">
                <a:solidFill>
                  <a:srgbClr val="FF0000"/>
                </a:solidFill>
                <a:latin typeface="宋体" panose="02010600030101010101" pitchFamily="2" charset="-122"/>
                <a:ea typeface="宋体" panose="02010600030101010101" pitchFamily="2" charset="-122"/>
              </a:rPr>
              <a:t>;}e[M];      </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用最简单且最省空间的结构体数组存边</a:t>
            </a:r>
          </a:p>
          <a:p>
            <a:pPr algn="l"/>
            <a:r>
              <a:rPr lang="en-US" altLang="zh-CN" sz="3200" dirty="0">
                <a:solidFill>
                  <a:schemeClr val="tx1"/>
                </a:solidFill>
                <a:latin typeface="宋体" panose="02010600030101010101" pitchFamily="2" charset="-122"/>
                <a:ea typeface="宋体" panose="02010600030101010101" pitchFamily="2" charset="-122"/>
              </a:rPr>
              <a:t>bool </a:t>
            </a:r>
            <a:r>
              <a:rPr lang="en-US" altLang="zh-CN" sz="3200" dirty="0" err="1">
                <a:solidFill>
                  <a:schemeClr val="tx1"/>
                </a:solidFill>
                <a:latin typeface="宋体" panose="02010600030101010101" pitchFamily="2" charset="-122"/>
                <a:ea typeface="宋体" panose="02010600030101010101" pitchFamily="2" charset="-122"/>
              </a:rPr>
              <a:t>cmp</a:t>
            </a:r>
            <a:r>
              <a:rPr lang="en-US" altLang="zh-CN" sz="3200" dirty="0">
                <a:solidFill>
                  <a:schemeClr val="tx1"/>
                </a:solidFill>
                <a:latin typeface="宋体" panose="02010600030101010101" pitchFamily="2" charset="-122"/>
                <a:ea typeface="宋体" panose="02010600030101010101" pitchFamily="2" charset="-122"/>
              </a:rPr>
              <a:t>(Edge </a:t>
            </a:r>
            <a:r>
              <a:rPr lang="en-US" altLang="zh-CN" sz="3200" dirty="0" err="1">
                <a:solidFill>
                  <a:schemeClr val="tx1"/>
                </a:solidFill>
                <a:latin typeface="宋体" panose="02010600030101010101" pitchFamily="2" charset="-122"/>
                <a:ea typeface="宋体" panose="02010600030101010101" pitchFamily="2" charset="-122"/>
              </a:rPr>
              <a:t>a,Edge</a:t>
            </a:r>
            <a:r>
              <a:rPr lang="en-US" altLang="zh-CN" sz="3200" dirty="0">
                <a:solidFill>
                  <a:schemeClr val="tx1"/>
                </a:solidFill>
                <a:latin typeface="宋体" panose="02010600030101010101" pitchFamily="2" charset="-122"/>
                <a:ea typeface="宋体" panose="02010600030101010101" pitchFamily="2" charset="-122"/>
              </a:rPr>
              <a:t> b){                 //</a:t>
            </a:r>
            <a:r>
              <a:rPr lang="zh-CN" altLang="en-US" sz="3200" dirty="0">
                <a:solidFill>
                  <a:schemeClr val="tx1"/>
                </a:solidFill>
                <a:latin typeface="宋体" panose="02010600030101010101" pitchFamily="2" charset="-122"/>
                <a:ea typeface="宋体" panose="02010600030101010101" pitchFamily="2" charset="-122"/>
              </a:rPr>
              <a:t>从小到大排序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a:t>
            </a:r>
            <a:r>
              <a:rPr lang="en-US" altLang="zh-CN" sz="3200" dirty="0" err="1">
                <a:solidFill>
                  <a:schemeClr val="tx1"/>
                </a:solidFill>
                <a:latin typeface="宋体" panose="02010600030101010101" pitchFamily="2" charset="-122"/>
                <a:ea typeface="宋体" panose="02010600030101010101" pitchFamily="2" charset="-122"/>
              </a:rPr>
              <a:t>a.dis</a:t>
            </a:r>
            <a:r>
              <a:rPr lang="en-US" altLang="zh-CN" sz="3200" dirty="0">
                <a:solidFill>
                  <a:schemeClr val="tx1"/>
                </a:solidFill>
                <a:latin typeface="宋体" panose="02010600030101010101" pitchFamily="2" charset="-122"/>
                <a:ea typeface="宋体" panose="02010600030101010101" pitchFamily="2" charset="-122"/>
              </a:rPr>
              <a:t>&lt;</a:t>
            </a:r>
            <a:r>
              <a:rPr lang="en-US" altLang="zh-CN" sz="3200" dirty="0" err="1">
                <a:solidFill>
                  <a:schemeClr val="tx1"/>
                </a:solidFill>
                <a:latin typeface="宋体" panose="02010600030101010101" pitchFamily="2" charset="-122"/>
                <a:ea typeface="宋体" panose="02010600030101010101" pitchFamily="2" charset="-122"/>
              </a:rPr>
              <a:t>b.dis</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find(</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x)  {                       //</a:t>
            </a:r>
            <a:r>
              <a:rPr lang="zh-CN" altLang="en-US" sz="3200" dirty="0">
                <a:solidFill>
                  <a:schemeClr val="tx1"/>
                </a:solidFill>
                <a:latin typeface="宋体" panose="02010600030101010101" pitchFamily="2" charset="-122"/>
                <a:ea typeface="宋体" panose="02010600030101010101" pitchFamily="2" charset="-122"/>
              </a:rPr>
              <a:t>查询并查集，返回</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的根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if(x!=s[x]) s[x]=find(s[x]);        //</a:t>
            </a:r>
            <a:r>
              <a:rPr lang="zh-CN" altLang="en-US" sz="3200" dirty="0">
                <a:solidFill>
                  <a:schemeClr val="tx1"/>
                </a:solidFill>
                <a:latin typeface="宋体" panose="02010600030101010101" pitchFamily="2" charset="-122"/>
                <a:ea typeface="宋体" panose="02010600030101010101" pitchFamily="2" charset="-122"/>
              </a:rPr>
              <a:t>路径压缩</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s[x];</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union_set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x,int</a:t>
            </a:r>
            <a:r>
              <a:rPr lang="en-US" altLang="zh-CN" sz="3200" dirty="0">
                <a:solidFill>
                  <a:schemeClr val="tx1"/>
                </a:solidFill>
                <a:latin typeface="宋体" panose="02010600030101010101" pitchFamily="2" charset="-122"/>
                <a:ea typeface="宋体" panose="02010600030101010101" pitchFamily="2" charset="-122"/>
              </a:rPr>
              <a:t> y)   {          //</a:t>
            </a:r>
            <a:r>
              <a:rPr lang="zh-CN" altLang="en-US" sz="3200" dirty="0">
                <a:solidFill>
                  <a:schemeClr val="tx1"/>
                </a:solidFill>
                <a:latin typeface="宋体" panose="02010600030101010101" pitchFamily="2" charset="-122"/>
                <a:ea typeface="宋体" panose="02010600030101010101" pitchFamily="2" charset="-122"/>
              </a:rPr>
              <a:t>合并</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s[find(y)]=find(x);</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a:t>
            </a:r>
          </a:p>
          <a:p>
            <a:pPr algn="l"/>
            <a:r>
              <a:rPr lang="en-US" altLang="zh-CN" sz="3200" dirty="0">
                <a:solidFill>
                  <a:srgbClr val="FF0000"/>
                </a:solidFill>
                <a:latin typeface="宋体" panose="02010600030101010101" pitchFamily="2" charset="-122"/>
                <a:ea typeface="宋体" panose="02010600030101010101" pitchFamily="2" charset="-122"/>
              </a:rPr>
              <a:t>	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=1;i&lt;=m;++</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cin</a:t>
            </a:r>
            <a:r>
              <a:rPr lang="en-US" altLang="zh-CN" sz="3200" dirty="0">
                <a:solidFill>
                  <a:srgbClr val="FF0000"/>
                </a:solidFill>
                <a:latin typeface="宋体" panose="02010600030101010101" pitchFamily="2" charset="-122"/>
                <a:ea typeface="宋体" panose="02010600030101010101" pitchFamily="2" charset="-122"/>
              </a:rPr>
              <a:t>&gt;&gt;e[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].from&gt;&gt;e[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].to&gt;&gt;e[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].dis;</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=1;i&lt;=n;++</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s[</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并查集初始化</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sort(e+1,e+m+1,cmp);                 //</a:t>
            </a:r>
            <a:r>
              <a:rPr lang="zh-CN" altLang="en-US" sz="3200" dirty="0">
                <a:solidFill>
                  <a:schemeClr val="tx1"/>
                </a:solidFill>
                <a:latin typeface="宋体" panose="02010600030101010101" pitchFamily="2" charset="-122"/>
                <a:ea typeface="宋体" panose="02010600030101010101" pitchFamily="2" charset="-122"/>
              </a:rPr>
              <a:t>对边做排序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=1;i&lt;=m;++</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贪心：逐一加入每个边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if(find(e[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].from)!=find(e[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].to)){   //</a:t>
            </a:r>
            <a:r>
              <a:rPr lang="zh-CN" altLang="en-US" sz="3200" dirty="0">
                <a:solidFill>
                  <a:schemeClr val="tx1"/>
                </a:solidFill>
                <a:latin typeface="宋体" panose="02010600030101010101" pitchFamily="2" charset="-122"/>
                <a:ea typeface="宋体" panose="02010600030101010101" pitchFamily="2" charset="-122"/>
              </a:rPr>
              <a:t>边的端点属于同一个集吗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].dis;                   //</a:t>
            </a:r>
            <a:r>
              <a:rPr lang="zh-CN" altLang="en-US" sz="3200" dirty="0">
                <a:solidFill>
                  <a:schemeClr val="tx1"/>
                </a:solidFill>
                <a:latin typeface="宋体" panose="02010600030101010101" pitchFamily="2" charset="-122"/>
                <a:ea typeface="宋体" panose="02010600030101010101" pitchFamily="2" charset="-122"/>
              </a:rPr>
              <a:t>计算</a:t>
            </a:r>
            <a:r>
              <a:rPr lang="en-US" altLang="zh-CN" sz="3200" dirty="0">
                <a:solidFill>
                  <a:schemeClr val="tx1"/>
                </a:solidFill>
                <a:latin typeface="宋体" panose="02010600030101010101" pitchFamily="2" charset="-122"/>
                <a:ea typeface="宋体" panose="02010600030101010101" pitchFamily="2" charset="-122"/>
              </a:rPr>
              <a:t>MST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union_set</a:t>
            </a:r>
            <a:r>
              <a:rPr lang="en-US" altLang="zh-CN" sz="3200" dirty="0">
                <a:solidFill>
                  <a:schemeClr val="tx1"/>
                </a:solidFill>
                <a:latin typeface="宋体" panose="02010600030101010101" pitchFamily="2" charset="-122"/>
                <a:ea typeface="宋体" panose="02010600030101010101" pitchFamily="2" charset="-122"/>
              </a:rPr>
              <a: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from,e</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].to);    //</a:t>
            </a:r>
            <a:r>
              <a:rPr lang="zh-CN" altLang="en-US" sz="3200" dirty="0">
                <a:solidFill>
                  <a:schemeClr val="tx1"/>
                </a:solidFill>
                <a:latin typeface="宋体" panose="02010600030101010101" pitchFamily="2" charset="-122"/>
                <a:ea typeface="宋体" panose="02010600030101010101" pitchFamily="2" charset="-122"/>
              </a:rPr>
              <a:t>合并</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统计</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中的边数</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==n-1) break;                   //</a:t>
            </a:r>
            <a:r>
              <a:rPr lang="zh-CN" altLang="en-US" sz="3200" dirty="0">
                <a:solidFill>
                  <a:schemeClr val="tx1"/>
                </a:solidFill>
                <a:latin typeface="宋体" panose="02010600030101010101" pitchFamily="2" charset="-122"/>
                <a:ea typeface="宋体" panose="02010600030101010101" pitchFamily="2" charset="-122"/>
              </a:rPr>
              <a:t>边数等于</a:t>
            </a:r>
            <a:r>
              <a:rPr lang="en-US" altLang="zh-CN" sz="3200" dirty="0">
                <a:solidFill>
                  <a:schemeClr val="tx1"/>
                </a:solidFill>
                <a:latin typeface="宋体" panose="02010600030101010101" pitchFamily="2" charset="-122"/>
                <a:ea typeface="宋体" panose="02010600030101010101" pitchFamily="2" charset="-122"/>
              </a:rPr>
              <a:t>n-1, MST</a:t>
            </a:r>
            <a:r>
              <a:rPr lang="zh-CN" altLang="en-US" sz="3200" dirty="0">
                <a:solidFill>
                  <a:schemeClr val="tx1"/>
                </a:solidFill>
                <a:latin typeface="宋体" panose="02010600030101010101" pitchFamily="2" charset="-122"/>
                <a:ea typeface="宋体" panose="02010600030101010101" pitchFamily="2" charset="-122"/>
              </a:rPr>
              <a:t>已经完成</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!=n-1)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&lt;&lt;"-1";        //</a:t>
            </a:r>
            <a:r>
              <a:rPr lang="zh-CN" altLang="en-US" sz="3200" dirty="0">
                <a:solidFill>
                  <a:schemeClr val="tx1"/>
                </a:solidFill>
                <a:latin typeface="宋体" panose="02010600030101010101" pitchFamily="2" charset="-122"/>
                <a:ea typeface="宋体" panose="02010600030101010101" pitchFamily="2" charset="-122"/>
              </a:rPr>
              <a:t>边的数量不等于</a:t>
            </a:r>
            <a:r>
              <a:rPr lang="en-US" altLang="zh-CN" sz="3200" dirty="0">
                <a:solidFill>
                  <a:schemeClr val="tx1"/>
                </a:solidFill>
                <a:latin typeface="宋体" panose="02010600030101010101" pitchFamily="2" charset="-122"/>
                <a:ea typeface="宋体" panose="02010600030101010101" pitchFamily="2" charset="-122"/>
              </a:rPr>
              <a:t>n-1</a:t>
            </a:r>
            <a:r>
              <a:rPr lang="zh-CN" altLang="en-US" sz="3200" dirty="0">
                <a:solidFill>
                  <a:schemeClr val="tx1"/>
                </a:solidFill>
                <a:latin typeface="宋体" panose="02010600030101010101" pitchFamily="2" charset="-122"/>
                <a:ea typeface="宋体" panose="02010600030101010101" pitchFamily="2" charset="-122"/>
              </a:rPr>
              <a:t>，说明有点不在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上</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else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5400" dirty="0">
              <a:solidFill>
                <a:schemeClr val="tx1"/>
              </a:solidFill>
              <a:latin typeface="宋体" panose="02010600030101010101" pitchFamily="2" charset="-122"/>
              <a:ea typeface="宋体" panose="02010600030101010101" pitchFamily="2" charset="-122"/>
            </a:endParaRPr>
          </a:p>
        </p:txBody>
      </p:sp>
      <p:sp>
        <p:nvSpPr>
          <p:cNvPr id="13" name="矩形标注 12"/>
          <p:cNvSpPr/>
          <p:nvPr/>
        </p:nvSpPr>
        <p:spPr>
          <a:xfrm>
            <a:off x="1080621" y="9039224"/>
            <a:ext cx="4898856" cy="2562226"/>
          </a:xfrm>
          <a:prstGeom prst="wedgeRectCallout">
            <a:avLst>
              <a:gd name="adj1" fmla="val 78148"/>
              <a:gd name="adj2" fmla="val -14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数组存边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最简单的存图方法</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319093009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4742497"/>
          </a:xfrm>
          <a:prstGeom prst="rect">
            <a:avLst/>
          </a:prstGeom>
          <a:noFill/>
          <a:ln>
            <a:noFill/>
          </a:ln>
        </p:spPr>
        <p:txBody>
          <a:bodyPr wrap="square" rtlCol="0">
            <a:spAutoFit/>
          </a:bodyPr>
          <a:lstStyle/>
          <a:p>
            <a:pPr algn="l"/>
            <a:r>
              <a:rPr lang="en-US" altLang="zh-CN" sz="2800" dirty="0">
                <a:solidFill>
                  <a:schemeClr val="tx1"/>
                </a:solidFill>
                <a:latin typeface="宋体" panose="02010600030101010101" pitchFamily="2" charset="-122"/>
                <a:ea typeface="宋体" panose="02010600030101010101" pitchFamily="2" charset="-122"/>
              </a:rPr>
              <a:t>#include&lt;bits/</a:t>
            </a:r>
            <a:r>
              <a:rPr lang="en-US" altLang="zh-CN" sz="2800" dirty="0" err="1">
                <a:solidFill>
                  <a:schemeClr val="tx1"/>
                </a:solidFill>
                <a:latin typeface="宋体" panose="02010600030101010101" pitchFamily="2" charset="-122"/>
                <a:ea typeface="宋体" panose="02010600030101010101" pitchFamily="2" charset="-122"/>
              </a:rPr>
              <a:t>stdc</a:t>
            </a:r>
            <a:r>
              <a:rPr lang="en-US" altLang="zh-CN" sz="2800" dirty="0">
                <a:solidFill>
                  <a:schemeClr val="tx1"/>
                </a:solidFill>
                <a:latin typeface="宋体" panose="02010600030101010101" pitchFamily="2" charset="-122"/>
                <a:ea typeface="宋体" panose="02010600030101010101" pitchFamily="2" charset="-122"/>
              </a:rPr>
              <a:t>++.h&gt;</a:t>
            </a:r>
          </a:p>
          <a:p>
            <a:pPr algn="l"/>
            <a:r>
              <a:rPr lang="en-US" altLang="zh-CN" sz="2800" dirty="0">
                <a:solidFill>
                  <a:schemeClr val="tx1"/>
                </a:solidFill>
                <a:latin typeface="宋体" panose="02010600030101010101" pitchFamily="2" charset="-122"/>
                <a:ea typeface="宋体" panose="02010600030101010101" pitchFamily="2" charset="-122"/>
              </a:rPr>
              <a:t>using namespace </a:t>
            </a:r>
            <a:r>
              <a:rPr lang="en-US" altLang="zh-CN" sz="2800" dirty="0" err="1">
                <a:solidFill>
                  <a:schemeClr val="tx1"/>
                </a:solidFill>
                <a:latin typeface="宋体" panose="02010600030101010101" pitchFamily="2" charset="-122"/>
                <a:ea typeface="宋体" panose="02010600030101010101" pitchFamily="2" charset="-122"/>
              </a:rPr>
              <a:t>std</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const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N = 100005,M = 300006;</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n,m,cnt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统计加入到</a:t>
            </a:r>
            <a:r>
              <a:rPr lang="en-US" altLang="zh-CN" sz="2800" dirty="0">
                <a:solidFill>
                  <a:schemeClr val="tx1"/>
                </a:solidFill>
                <a:latin typeface="宋体" panose="02010600030101010101" pitchFamily="2" charset="-122"/>
                <a:ea typeface="宋体" panose="02010600030101010101" pitchFamily="2" charset="-122"/>
              </a:rPr>
              <a:t>MST</a:t>
            </a:r>
            <a:r>
              <a:rPr lang="zh-CN" altLang="en-US" sz="2800" dirty="0">
                <a:solidFill>
                  <a:schemeClr val="tx1"/>
                </a:solidFill>
                <a:latin typeface="宋体" panose="02010600030101010101" pitchFamily="2" charset="-122"/>
                <a:ea typeface="宋体" panose="02010600030101010101" pitchFamily="2" charset="-122"/>
              </a:rPr>
              <a:t>的边的数量，</a:t>
            </a:r>
            <a:r>
              <a:rPr lang="en-US" altLang="zh-CN" sz="2800" dirty="0">
                <a:solidFill>
                  <a:schemeClr val="tx1"/>
                </a:solidFill>
                <a:latin typeface="宋体" panose="02010600030101010101" pitchFamily="2" charset="-122"/>
                <a:ea typeface="宋体" panose="02010600030101010101" pitchFamily="2" charset="-122"/>
              </a:rPr>
              <a:t>MST</a:t>
            </a:r>
            <a:r>
              <a:rPr lang="zh-CN" altLang="en-US" sz="2800" dirty="0">
                <a:solidFill>
                  <a:schemeClr val="tx1"/>
                </a:solidFill>
                <a:latin typeface="宋体" panose="02010600030101010101" pitchFamily="2" charset="-122"/>
                <a:ea typeface="宋体" panose="02010600030101010101" pitchFamily="2" charset="-122"/>
              </a:rPr>
              <a:t>的边数应该等于</a:t>
            </a:r>
            <a:r>
              <a:rPr lang="en-US" altLang="zh-CN" sz="2800" dirty="0">
                <a:solidFill>
                  <a:schemeClr val="tx1"/>
                </a:solidFill>
                <a:latin typeface="宋体" panose="02010600030101010101" pitchFamily="2" charset="-122"/>
                <a:ea typeface="宋体" panose="02010600030101010101" pitchFamily="2" charset="-122"/>
              </a:rPr>
              <a:t>n-1</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s[N];                                //</a:t>
            </a:r>
            <a:r>
              <a:rPr lang="zh-CN" altLang="en-US" sz="2800" dirty="0">
                <a:solidFill>
                  <a:schemeClr val="tx1"/>
                </a:solidFill>
                <a:latin typeface="宋体" panose="02010600030101010101" pitchFamily="2" charset="-122"/>
                <a:ea typeface="宋体" panose="02010600030101010101" pitchFamily="2" charset="-122"/>
              </a:rPr>
              <a:t>并查集</a:t>
            </a:r>
          </a:p>
          <a:p>
            <a:pPr algn="l"/>
            <a:r>
              <a:rPr lang="en-US" altLang="zh-CN" sz="2800" dirty="0" err="1">
                <a:solidFill>
                  <a:schemeClr val="tx1"/>
                </a:solidFill>
                <a:latin typeface="宋体" panose="02010600030101010101" pitchFamily="2" charset="-122"/>
                <a:ea typeface="宋体" panose="02010600030101010101" pitchFamily="2" charset="-122"/>
              </a:rPr>
              <a:t>struct</a:t>
            </a:r>
            <a:r>
              <a:rPr lang="en-US" altLang="zh-CN" sz="2800" dirty="0">
                <a:solidFill>
                  <a:schemeClr val="tx1"/>
                </a:solidFill>
                <a:latin typeface="宋体" panose="02010600030101010101" pitchFamily="2" charset="-122"/>
                <a:ea typeface="宋体" panose="02010600030101010101" pitchFamily="2" charset="-122"/>
              </a:rPr>
              <a:t> Edge{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from,to,dis</a:t>
            </a:r>
            <a:r>
              <a:rPr lang="en-US" altLang="zh-CN" sz="2800" dirty="0">
                <a:solidFill>
                  <a:schemeClr val="tx1"/>
                </a:solidFill>
                <a:latin typeface="宋体" panose="02010600030101010101" pitchFamily="2" charset="-122"/>
                <a:ea typeface="宋体" panose="02010600030101010101" pitchFamily="2" charset="-122"/>
              </a:rPr>
              <a:t>;}e[M];      //</a:t>
            </a:r>
            <a:r>
              <a:rPr lang="zh-CN" altLang="en-US" sz="2800" dirty="0">
                <a:solidFill>
                  <a:schemeClr val="tx1"/>
                </a:solidFill>
                <a:latin typeface="宋体" panose="02010600030101010101" pitchFamily="2" charset="-122"/>
                <a:ea typeface="宋体" panose="02010600030101010101" pitchFamily="2" charset="-122"/>
              </a:rPr>
              <a:t>用最简单且最省空间的结构体数组存边</a:t>
            </a:r>
          </a:p>
          <a:p>
            <a:pPr algn="l"/>
            <a:r>
              <a:rPr lang="en-US" altLang="zh-CN" sz="2800" dirty="0">
                <a:solidFill>
                  <a:schemeClr val="tx1"/>
                </a:solidFill>
                <a:latin typeface="宋体" panose="02010600030101010101" pitchFamily="2" charset="-122"/>
                <a:ea typeface="宋体" panose="02010600030101010101" pitchFamily="2" charset="-122"/>
              </a:rPr>
              <a:t>bool </a:t>
            </a:r>
            <a:r>
              <a:rPr lang="en-US" altLang="zh-CN" sz="2800" dirty="0" err="1">
                <a:solidFill>
                  <a:schemeClr val="tx1"/>
                </a:solidFill>
                <a:latin typeface="宋体" panose="02010600030101010101" pitchFamily="2" charset="-122"/>
                <a:ea typeface="宋体" panose="02010600030101010101" pitchFamily="2" charset="-122"/>
              </a:rPr>
              <a:t>cmp</a:t>
            </a:r>
            <a:r>
              <a:rPr lang="en-US" altLang="zh-CN" sz="2800" dirty="0">
                <a:solidFill>
                  <a:schemeClr val="tx1"/>
                </a:solidFill>
                <a:latin typeface="宋体" panose="02010600030101010101" pitchFamily="2" charset="-122"/>
                <a:ea typeface="宋体" panose="02010600030101010101" pitchFamily="2" charset="-122"/>
              </a:rPr>
              <a:t>(Edge </a:t>
            </a:r>
            <a:r>
              <a:rPr lang="en-US" altLang="zh-CN" sz="2800" dirty="0" err="1">
                <a:solidFill>
                  <a:schemeClr val="tx1"/>
                </a:solidFill>
                <a:latin typeface="宋体" panose="02010600030101010101" pitchFamily="2" charset="-122"/>
                <a:ea typeface="宋体" panose="02010600030101010101" pitchFamily="2" charset="-122"/>
              </a:rPr>
              <a:t>a,Edge</a:t>
            </a:r>
            <a:r>
              <a:rPr lang="en-US" altLang="zh-CN" sz="2800" dirty="0">
                <a:solidFill>
                  <a:schemeClr val="tx1"/>
                </a:solidFill>
                <a:latin typeface="宋体" panose="02010600030101010101" pitchFamily="2" charset="-122"/>
                <a:ea typeface="宋体" panose="02010600030101010101" pitchFamily="2" charset="-122"/>
              </a:rPr>
              <a:t> b){                 //</a:t>
            </a:r>
            <a:r>
              <a:rPr lang="zh-CN" altLang="en-US" sz="2800" dirty="0">
                <a:solidFill>
                  <a:schemeClr val="tx1"/>
                </a:solidFill>
                <a:latin typeface="宋体" panose="02010600030101010101" pitchFamily="2" charset="-122"/>
                <a:ea typeface="宋体" panose="02010600030101010101" pitchFamily="2" charset="-122"/>
              </a:rPr>
              <a:t>从小到大排序</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return (</a:t>
            </a:r>
            <a:r>
              <a:rPr lang="en-US" altLang="zh-CN" sz="2800" dirty="0" err="1">
                <a:solidFill>
                  <a:schemeClr val="tx1"/>
                </a:solidFill>
                <a:latin typeface="宋体" panose="02010600030101010101" pitchFamily="2" charset="-122"/>
                <a:ea typeface="宋体" panose="02010600030101010101" pitchFamily="2" charset="-122"/>
              </a:rPr>
              <a:t>a.dis</a:t>
            </a:r>
            <a:r>
              <a:rPr lang="en-US" altLang="zh-CN" sz="2800" dirty="0">
                <a:solidFill>
                  <a:schemeClr val="tx1"/>
                </a:solidFill>
                <a:latin typeface="宋体" panose="02010600030101010101" pitchFamily="2" charset="-122"/>
                <a:ea typeface="宋体" panose="02010600030101010101" pitchFamily="2" charset="-122"/>
              </a:rPr>
              <a:t>&lt;</a:t>
            </a:r>
            <a:r>
              <a:rPr lang="en-US" altLang="zh-CN" sz="2800" dirty="0" err="1">
                <a:solidFill>
                  <a:schemeClr val="tx1"/>
                </a:solidFill>
                <a:latin typeface="宋体" panose="02010600030101010101" pitchFamily="2" charset="-122"/>
                <a:ea typeface="宋体" panose="02010600030101010101" pitchFamily="2" charset="-122"/>
              </a:rPr>
              <a:t>b.dis</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rgbClr val="FF0000"/>
                </a:solidFill>
                <a:latin typeface="宋体" panose="02010600030101010101" pitchFamily="2" charset="-122"/>
                <a:ea typeface="宋体" panose="02010600030101010101" pitchFamily="2" charset="-122"/>
              </a:rPr>
              <a:t>int</a:t>
            </a:r>
            <a:r>
              <a:rPr lang="en-US" altLang="zh-CN" sz="2800" dirty="0">
                <a:solidFill>
                  <a:srgbClr val="FF0000"/>
                </a:solidFill>
                <a:latin typeface="宋体" panose="02010600030101010101" pitchFamily="2" charset="-122"/>
                <a:ea typeface="宋体" panose="02010600030101010101" pitchFamily="2" charset="-122"/>
              </a:rPr>
              <a:t> find(</a:t>
            </a:r>
            <a:r>
              <a:rPr lang="en-US" altLang="zh-CN" sz="2800" dirty="0" err="1">
                <a:solidFill>
                  <a:srgbClr val="FF0000"/>
                </a:solidFill>
                <a:latin typeface="宋体" panose="02010600030101010101" pitchFamily="2" charset="-122"/>
                <a:ea typeface="宋体" panose="02010600030101010101" pitchFamily="2" charset="-122"/>
              </a:rPr>
              <a:t>int</a:t>
            </a:r>
            <a:r>
              <a:rPr lang="en-US" altLang="zh-CN" sz="2800" dirty="0">
                <a:solidFill>
                  <a:srgbClr val="FF0000"/>
                </a:solidFill>
                <a:latin typeface="宋体" panose="02010600030101010101" pitchFamily="2" charset="-122"/>
                <a:ea typeface="宋体" panose="02010600030101010101" pitchFamily="2" charset="-122"/>
              </a:rPr>
              <a:t> x)  {                       //</a:t>
            </a:r>
            <a:r>
              <a:rPr lang="zh-CN" altLang="en-US" sz="2800" dirty="0">
                <a:solidFill>
                  <a:srgbClr val="FF0000"/>
                </a:solidFill>
                <a:latin typeface="宋体" panose="02010600030101010101" pitchFamily="2" charset="-122"/>
                <a:ea typeface="宋体" panose="02010600030101010101" pitchFamily="2" charset="-122"/>
              </a:rPr>
              <a:t>查询并查集，返回</a:t>
            </a:r>
            <a:r>
              <a:rPr lang="en-US" altLang="zh-CN" sz="2800" dirty="0">
                <a:solidFill>
                  <a:srgbClr val="FF0000"/>
                </a:solidFill>
                <a:latin typeface="宋体" panose="02010600030101010101" pitchFamily="2" charset="-122"/>
                <a:ea typeface="宋体" panose="02010600030101010101" pitchFamily="2" charset="-122"/>
              </a:rPr>
              <a:t>x</a:t>
            </a:r>
            <a:r>
              <a:rPr lang="zh-CN" altLang="en-US" sz="2800" dirty="0">
                <a:solidFill>
                  <a:srgbClr val="FF0000"/>
                </a:solidFill>
                <a:latin typeface="宋体" panose="02010600030101010101" pitchFamily="2" charset="-122"/>
                <a:ea typeface="宋体" panose="02010600030101010101" pitchFamily="2" charset="-122"/>
              </a:rPr>
              <a:t>的根</a:t>
            </a:r>
          </a:p>
          <a:p>
            <a:pPr algn="l"/>
            <a:r>
              <a:rPr lang="zh-CN" altLang="en-US" sz="2800" dirty="0">
                <a:solidFill>
                  <a:srgbClr val="FF0000"/>
                </a:solidFill>
                <a:latin typeface="宋体" panose="02010600030101010101" pitchFamily="2" charset="-122"/>
                <a:ea typeface="宋体" panose="02010600030101010101" pitchFamily="2" charset="-122"/>
              </a:rPr>
              <a:t>	</a:t>
            </a:r>
            <a:r>
              <a:rPr lang="en-US" altLang="zh-CN" sz="2800" dirty="0">
                <a:solidFill>
                  <a:srgbClr val="FF0000"/>
                </a:solidFill>
                <a:latin typeface="宋体" panose="02010600030101010101" pitchFamily="2" charset="-122"/>
                <a:ea typeface="宋体" panose="02010600030101010101" pitchFamily="2" charset="-122"/>
              </a:rPr>
              <a:t>if(x!=s[x]) s[x]=find(s[x]);        //</a:t>
            </a:r>
            <a:r>
              <a:rPr lang="zh-CN" altLang="en-US" sz="2800" dirty="0">
                <a:solidFill>
                  <a:srgbClr val="FF0000"/>
                </a:solidFill>
                <a:latin typeface="宋体" panose="02010600030101010101" pitchFamily="2" charset="-122"/>
                <a:ea typeface="宋体" panose="02010600030101010101" pitchFamily="2" charset="-122"/>
              </a:rPr>
              <a:t>路径压缩</a:t>
            </a:r>
          </a:p>
          <a:p>
            <a:pPr algn="l"/>
            <a:r>
              <a:rPr lang="zh-CN" altLang="en-US" sz="2800" dirty="0">
                <a:solidFill>
                  <a:srgbClr val="FF0000"/>
                </a:solidFill>
                <a:latin typeface="宋体" panose="02010600030101010101" pitchFamily="2" charset="-122"/>
                <a:ea typeface="宋体" panose="02010600030101010101" pitchFamily="2" charset="-122"/>
              </a:rPr>
              <a:t>	</a:t>
            </a:r>
            <a:r>
              <a:rPr lang="en-US" altLang="zh-CN" sz="2800" dirty="0">
                <a:solidFill>
                  <a:srgbClr val="FF0000"/>
                </a:solidFill>
                <a:latin typeface="宋体" panose="02010600030101010101" pitchFamily="2" charset="-122"/>
                <a:ea typeface="宋体" panose="02010600030101010101" pitchFamily="2" charset="-122"/>
              </a:rPr>
              <a:t>return s[x];</a:t>
            </a:r>
          </a:p>
          <a:p>
            <a:pPr algn="l"/>
            <a:r>
              <a:rPr lang="en-US" altLang="zh-CN" sz="2800" dirty="0">
                <a:solidFill>
                  <a:srgbClr val="FF0000"/>
                </a:solidFill>
                <a:latin typeface="宋体" panose="02010600030101010101" pitchFamily="2" charset="-122"/>
                <a:ea typeface="宋体" panose="02010600030101010101" pitchFamily="2" charset="-122"/>
              </a:rPr>
              <a:t>}</a:t>
            </a:r>
          </a:p>
          <a:p>
            <a:pPr algn="l"/>
            <a:r>
              <a:rPr lang="en-US" altLang="zh-CN" sz="2800" dirty="0">
                <a:solidFill>
                  <a:srgbClr val="FF0000"/>
                </a:solidFill>
                <a:latin typeface="宋体" panose="02010600030101010101" pitchFamily="2" charset="-122"/>
                <a:ea typeface="宋体" panose="02010600030101010101" pitchFamily="2" charset="-122"/>
              </a:rPr>
              <a:t>void </a:t>
            </a:r>
            <a:r>
              <a:rPr lang="en-US" altLang="zh-CN" sz="2800" dirty="0" err="1">
                <a:solidFill>
                  <a:srgbClr val="FF0000"/>
                </a:solidFill>
                <a:latin typeface="宋体" panose="02010600030101010101" pitchFamily="2" charset="-122"/>
                <a:ea typeface="宋体" panose="02010600030101010101" pitchFamily="2" charset="-122"/>
              </a:rPr>
              <a:t>union_set</a:t>
            </a:r>
            <a:r>
              <a:rPr lang="en-US" altLang="zh-CN" sz="2800" dirty="0">
                <a:solidFill>
                  <a:srgbClr val="FF0000"/>
                </a:solidFill>
                <a:latin typeface="宋体" panose="02010600030101010101" pitchFamily="2" charset="-122"/>
                <a:ea typeface="宋体" panose="02010600030101010101" pitchFamily="2" charset="-122"/>
              </a:rPr>
              <a:t>(</a:t>
            </a:r>
            <a:r>
              <a:rPr lang="en-US" altLang="zh-CN" sz="2800" dirty="0" err="1">
                <a:solidFill>
                  <a:srgbClr val="FF0000"/>
                </a:solidFill>
                <a:latin typeface="宋体" panose="02010600030101010101" pitchFamily="2" charset="-122"/>
                <a:ea typeface="宋体" panose="02010600030101010101" pitchFamily="2" charset="-122"/>
              </a:rPr>
              <a:t>int</a:t>
            </a:r>
            <a:r>
              <a:rPr lang="en-US" altLang="zh-CN" sz="2800" dirty="0">
                <a:solidFill>
                  <a:srgbClr val="FF0000"/>
                </a:solidFill>
                <a:latin typeface="宋体" panose="02010600030101010101" pitchFamily="2" charset="-122"/>
                <a:ea typeface="宋体" panose="02010600030101010101" pitchFamily="2" charset="-122"/>
              </a:rPr>
              <a:t> </a:t>
            </a:r>
            <a:r>
              <a:rPr lang="en-US" altLang="zh-CN" sz="2800" dirty="0" err="1">
                <a:solidFill>
                  <a:srgbClr val="FF0000"/>
                </a:solidFill>
                <a:latin typeface="宋体" panose="02010600030101010101" pitchFamily="2" charset="-122"/>
                <a:ea typeface="宋体" panose="02010600030101010101" pitchFamily="2" charset="-122"/>
              </a:rPr>
              <a:t>x,int</a:t>
            </a:r>
            <a:r>
              <a:rPr lang="en-US" altLang="zh-CN" sz="2800" dirty="0">
                <a:solidFill>
                  <a:srgbClr val="FF0000"/>
                </a:solidFill>
                <a:latin typeface="宋体" panose="02010600030101010101" pitchFamily="2" charset="-122"/>
                <a:ea typeface="宋体" panose="02010600030101010101" pitchFamily="2" charset="-122"/>
              </a:rPr>
              <a:t> y)   {          //</a:t>
            </a:r>
            <a:r>
              <a:rPr lang="zh-CN" altLang="en-US" sz="2800" dirty="0">
                <a:solidFill>
                  <a:srgbClr val="FF0000"/>
                </a:solidFill>
                <a:latin typeface="宋体" panose="02010600030101010101" pitchFamily="2" charset="-122"/>
                <a:ea typeface="宋体" panose="02010600030101010101" pitchFamily="2" charset="-122"/>
              </a:rPr>
              <a:t>合并</a:t>
            </a:r>
          </a:p>
          <a:p>
            <a:pPr algn="l"/>
            <a:r>
              <a:rPr lang="zh-CN" altLang="en-US" sz="2800" dirty="0">
                <a:solidFill>
                  <a:srgbClr val="FF0000"/>
                </a:solidFill>
                <a:latin typeface="宋体" panose="02010600030101010101" pitchFamily="2" charset="-122"/>
                <a:ea typeface="宋体" panose="02010600030101010101" pitchFamily="2" charset="-122"/>
              </a:rPr>
              <a:t>	</a:t>
            </a:r>
            <a:r>
              <a:rPr lang="en-US" altLang="zh-CN" sz="2800" dirty="0">
                <a:solidFill>
                  <a:srgbClr val="FF0000"/>
                </a:solidFill>
                <a:latin typeface="宋体" panose="02010600030101010101" pitchFamily="2" charset="-122"/>
                <a:ea typeface="宋体" panose="02010600030101010101" pitchFamily="2" charset="-122"/>
              </a:rPr>
              <a:t>s[find(y)]=find(x);</a:t>
            </a:r>
          </a:p>
          <a:p>
            <a:pPr algn="l"/>
            <a:r>
              <a:rPr lang="en-US" altLang="zh-CN" sz="2800" dirty="0">
                <a:solidFill>
                  <a:srgbClr val="FF0000"/>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main(){</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cin</a:t>
            </a:r>
            <a:r>
              <a:rPr lang="en-US" altLang="zh-CN" sz="2800" dirty="0">
                <a:solidFill>
                  <a:schemeClr val="tx1"/>
                </a:solidFill>
                <a:latin typeface="宋体" panose="02010600030101010101" pitchFamily="2" charset="-122"/>
                <a:ea typeface="宋体" panose="02010600030101010101" pitchFamily="2" charset="-122"/>
              </a:rPr>
              <a:t>&gt;&gt;n&gt;&gt;m;</a:t>
            </a:r>
          </a:p>
          <a:p>
            <a:pPr algn="l"/>
            <a:r>
              <a:rPr lang="en-US" altLang="zh-CN" sz="2800" dirty="0">
                <a:solidFill>
                  <a:schemeClr val="tx1"/>
                </a:solidFill>
                <a:latin typeface="宋体" panose="02010600030101010101" pitchFamily="2" charset="-122"/>
                <a:ea typeface="宋体" panose="02010600030101010101" pitchFamily="2" charset="-122"/>
              </a:rPr>
              <a:t>	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=1;i&lt;=m;++</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cin</a:t>
            </a:r>
            <a:r>
              <a:rPr lang="en-US" altLang="zh-CN" sz="2800" dirty="0">
                <a:solidFill>
                  <a:schemeClr val="tx1"/>
                </a:solidFill>
                <a:latin typeface="宋体" panose="02010600030101010101" pitchFamily="2" charset="-122"/>
                <a:ea typeface="宋体" panose="02010600030101010101" pitchFamily="2" charset="-122"/>
              </a:rPr>
              <a:t>&gt;&gt;e[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].from&gt;&gt;e[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].to&gt;&gt;e[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].dis;</a:t>
            </a:r>
          </a:p>
          <a:p>
            <a:pPr algn="l"/>
            <a:r>
              <a:rPr lang="en-US" altLang="zh-CN" sz="2800" dirty="0">
                <a:solidFill>
                  <a:schemeClr val="tx1"/>
                </a:solidFill>
                <a:latin typeface="宋体" panose="02010600030101010101" pitchFamily="2" charset="-122"/>
                <a:ea typeface="宋体" panose="02010600030101010101" pitchFamily="2" charset="-122"/>
              </a:rPr>
              <a:t>	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=1;i&lt;=n;++</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s[</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并查集初始化</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sort(e+1,e+m+1,cmp);                 //</a:t>
            </a:r>
            <a:r>
              <a:rPr lang="zh-CN" altLang="en-US" sz="2800" dirty="0">
                <a:solidFill>
                  <a:schemeClr val="tx1"/>
                </a:solidFill>
                <a:latin typeface="宋体" panose="02010600030101010101" pitchFamily="2" charset="-122"/>
                <a:ea typeface="宋体" panose="02010600030101010101" pitchFamily="2" charset="-122"/>
              </a:rPr>
              <a:t>对边做排序</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long </a:t>
            </a:r>
            <a:r>
              <a:rPr lang="en-US" altLang="zh-CN" sz="2800" dirty="0" err="1">
                <a:solidFill>
                  <a:schemeClr val="tx1"/>
                </a:solidFill>
                <a:latin typeface="宋体" panose="02010600030101010101" pitchFamily="2" charset="-122"/>
                <a:ea typeface="宋体" panose="02010600030101010101" pitchFamily="2" charset="-122"/>
              </a:rPr>
              <a:t>long</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=1;i&lt;=m;++</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贪心：逐一加入每个边</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if(find(e[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].from)!=find(e[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].to)){   //</a:t>
            </a:r>
            <a:r>
              <a:rPr lang="zh-CN" altLang="en-US" sz="2800" dirty="0">
                <a:solidFill>
                  <a:schemeClr val="tx1"/>
                </a:solidFill>
                <a:latin typeface="宋体" panose="02010600030101010101" pitchFamily="2" charset="-122"/>
                <a:ea typeface="宋体" panose="02010600030101010101" pitchFamily="2" charset="-122"/>
              </a:rPr>
              <a:t>边的端点属于同一个集吗</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].dis;                   //</a:t>
            </a:r>
            <a:r>
              <a:rPr lang="zh-CN" altLang="en-US" sz="2800" dirty="0">
                <a:solidFill>
                  <a:schemeClr val="tx1"/>
                </a:solidFill>
                <a:latin typeface="宋体" panose="02010600030101010101" pitchFamily="2" charset="-122"/>
                <a:ea typeface="宋体" panose="02010600030101010101" pitchFamily="2" charset="-122"/>
              </a:rPr>
              <a:t>计算</a:t>
            </a:r>
            <a:r>
              <a:rPr lang="en-US" altLang="zh-CN" sz="2800" dirty="0">
                <a:solidFill>
                  <a:schemeClr val="tx1"/>
                </a:solidFill>
                <a:latin typeface="宋体" panose="02010600030101010101" pitchFamily="2" charset="-122"/>
                <a:ea typeface="宋体" panose="02010600030101010101" pitchFamily="2" charset="-122"/>
              </a:rPr>
              <a:t>MST</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union_set</a:t>
            </a:r>
            <a:r>
              <a:rPr lang="en-US" altLang="zh-CN" sz="2800" dirty="0">
                <a:solidFill>
                  <a:schemeClr val="tx1"/>
                </a:solidFill>
                <a:latin typeface="宋体" panose="02010600030101010101" pitchFamily="2" charset="-122"/>
                <a:ea typeface="宋体" panose="02010600030101010101" pitchFamily="2" charset="-122"/>
              </a:rPr>
              <a: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from,e</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].to);    //</a:t>
            </a:r>
            <a:r>
              <a:rPr lang="zh-CN" altLang="en-US" sz="2800" dirty="0">
                <a:solidFill>
                  <a:schemeClr val="tx1"/>
                </a:solidFill>
                <a:latin typeface="宋体" panose="02010600030101010101" pitchFamily="2" charset="-122"/>
                <a:ea typeface="宋体" panose="02010600030101010101" pitchFamily="2" charset="-122"/>
              </a:rPr>
              <a:t>合并</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统计</a:t>
            </a:r>
            <a:r>
              <a:rPr lang="en-US" altLang="zh-CN" sz="2800" dirty="0">
                <a:solidFill>
                  <a:schemeClr val="tx1"/>
                </a:solidFill>
                <a:latin typeface="宋体" panose="02010600030101010101" pitchFamily="2" charset="-122"/>
                <a:ea typeface="宋体" panose="02010600030101010101" pitchFamily="2" charset="-122"/>
              </a:rPr>
              <a:t>MST</a:t>
            </a:r>
            <a:r>
              <a:rPr lang="zh-CN" altLang="en-US" sz="2800" dirty="0">
                <a:solidFill>
                  <a:schemeClr val="tx1"/>
                </a:solidFill>
                <a:latin typeface="宋体" panose="02010600030101010101" pitchFamily="2" charset="-122"/>
                <a:ea typeface="宋体" panose="02010600030101010101" pitchFamily="2" charset="-122"/>
              </a:rPr>
              <a:t>中的边数</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if(</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==n-1) break;                   //</a:t>
            </a:r>
            <a:r>
              <a:rPr lang="zh-CN" altLang="en-US" sz="2800" dirty="0">
                <a:solidFill>
                  <a:schemeClr val="tx1"/>
                </a:solidFill>
                <a:latin typeface="宋体" panose="02010600030101010101" pitchFamily="2" charset="-122"/>
                <a:ea typeface="宋体" panose="02010600030101010101" pitchFamily="2" charset="-122"/>
              </a:rPr>
              <a:t>边数等于</a:t>
            </a:r>
            <a:r>
              <a:rPr lang="en-US" altLang="zh-CN" sz="2800" dirty="0">
                <a:solidFill>
                  <a:schemeClr val="tx1"/>
                </a:solidFill>
                <a:latin typeface="宋体" panose="02010600030101010101" pitchFamily="2" charset="-122"/>
                <a:ea typeface="宋体" panose="02010600030101010101" pitchFamily="2" charset="-122"/>
              </a:rPr>
              <a:t>n-1, MST</a:t>
            </a:r>
            <a:r>
              <a:rPr lang="zh-CN" altLang="en-US" sz="2800" dirty="0">
                <a:solidFill>
                  <a:schemeClr val="tx1"/>
                </a:solidFill>
                <a:latin typeface="宋体" panose="02010600030101010101" pitchFamily="2" charset="-122"/>
                <a:ea typeface="宋体" panose="02010600030101010101" pitchFamily="2" charset="-122"/>
              </a:rPr>
              <a:t>已经完成</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if(</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!=n-1)     </a:t>
            </a:r>
            <a:r>
              <a:rPr lang="en-US" altLang="zh-CN" sz="2800" dirty="0" err="1">
                <a:solidFill>
                  <a:schemeClr val="tx1"/>
                </a:solidFill>
                <a:latin typeface="宋体" panose="02010600030101010101" pitchFamily="2" charset="-122"/>
                <a:ea typeface="宋体" panose="02010600030101010101" pitchFamily="2" charset="-122"/>
              </a:rPr>
              <a:t>cout</a:t>
            </a:r>
            <a:r>
              <a:rPr lang="en-US" altLang="zh-CN" sz="2800" dirty="0">
                <a:solidFill>
                  <a:schemeClr val="tx1"/>
                </a:solidFill>
                <a:latin typeface="宋体" panose="02010600030101010101" pitchFamily="2" charset="-122"/>
                <a:ea typeface="宋体" panose="02010600030101010101" pitchFamily="2" charset="-122"/>
              </a:rPr>
              <a:t>&lt;&lt;"-1";        //</a:t>
            </a:r>
            <a:r>
              <a:rPr lang="zh-CN" altLang="en-US" sz="2800" dirty="0">
                <a:solidFill>
                  <a:schemeClr val="tx1"/>
                </a:solidFill>
                <a:latin typeface="宋体" panose="02010600030101010101" pitchFamily="2" charset="-122"/>
                <a:ea typeface="宋体" panose="02010600030101010101" pitchFamily="2" charset="-122"/>
              </a:rPr>
              <a:t>边的数量不等于</a:t>
            </a:r>
            <a:r>
              <a:rPr lang="en-US" altLang="zh-CN" sz="2800" dirty="0">
                <a:solidFill>
                  <a:schemeClr val="tx1"/>
                </a:solidFill>
                <a:latin typeface="宋体" panose="02010600030101010101" pitchFamily="2" charset="-122"/>
                <a:ea typeface="宋体" panose="02010600030101010101" pitchFamily="2" charset="-122"/>
              </a:rPr>
              <a:t>n-1</a:t>
            </a:r>
            <a:r>
              <a:rPr lang="zh-CN" altLang="en-US" sz="2800" dirty="0">
                <a:solidFill>
                  <a:schemeClr val="tx1"/>
                </a:solidFill>
                <a:latin typeface="宋体" panose="02010600030101010101" pitchFamily="2" charset="-122"/>
                <a:ea typeface="宋体" panose="02010600030101010101" pitchFamily="2" charset="-122"/>
              </a:rPr>
              <a:t>，说明有点不在</a:t>
            </a:r>
            <a:r>
              <a:rPr lang="en-US" altLang="zh-CN" sz="2800" dirty="0">
                <a:solidFill>
                  <a:schemeClr val="tx1"/>
                </a:solidFill>
                <a:latin typeface="宋体" panose="02010600030101010101" pitchFamily="2" charset="-122"/>
                <a:ea typeface="宋体" panose="02010600030101010101" pitchFamily="2" charset="-122"/>
              </a:rPr>
              <a:t>MST</a:t>
            </a:r>
            <a:r>
              <a:rPr lang="zh-CN" altLang="en-US" sz="2800" dirty="0">
                <a:solidFill>
                  <a:schemeClr val="tx1"/>
                </a:solidFill>
                <a:latin typeface="宋体" panose="02010600030101010101" pitchFamily="2" charset="-122"/>
                <a:ea typeface="宋体" panose="02010600030101010101" pitchFamily="2" charset="-122"/>
              </a:rPr>
              <a:t>上</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else             </a:t>
            </a:r>
            <a:r>
              <a:rPr lang="en-US" altLang="zh-CN" sz="2800" dirty="0" err="1">
                <a:solidFill>
                  <a:schemeClr val="tx1"/>
                </a:solidFill>
                <a:latin typeface="宋体" panose="02010600030101010101" pitchFamily="2" charset="-122"/>
                <a:ea typeface="宋体" panose="02010600030101010101" pitchFamily="2" charset="-122"/>
              </a:rPr>
              <a:t>cout</a:t>
            </a:r>
            <a:r>
              <a:rPr lang="en-US" altLang="zh-CN" sz="2800" dirty="0">
                <a:solidFill>
                  <a:schemeClr val="tx1"/>
                </a:solidFill>
                <a:latin typeface="宋体" panose="02010600030101010101" pitchFamily="2" charset="-122"/>
                <a:ea typeface="宋体" panose="02010600030101010101" pitchFamily="2" charset="-122"/>
              </a:rPr>
              <a:t>&lt;&lt;</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return 0;</a:t>
            </a:r>
          </a:p>
          <a:p>
            <a:pPr algn="l"/>
            <a:r>
              <a:rPr lang="en-US" altLang="zh-CN" sz="2800" dirty="0">
                <a:solidFill>
                  <a:schemeClr val="tx1"/>
                </a:solidFill>
                <a:latin typeface="宋体" panose="02010600030101010101" pitchFamily="2" charset="-122"/>
                <a:ea typeface="宋体" panose="02010600030101010101" pitchFamily="2" charset="-122"/>
              </a:rPr>
              <a:t>}</a:t>
            </a:r>
          </a:p>
        </p:txBody>
      </p:sp>
      <p:sp>
        <p:nvSpPr>
          <p:cNvPr id="13" name="矩形标注 12"/>
          <p:cNvSpPr/>
          <p:nvPr/>
        </p:nvSpPr>
        <p:spPr>
          <a:xfrm>
            <a:off x="1492419" y="2209799"/>
            <a:ext cx="4075259" cy="1286509"/>
          </a:xfrm>
          <a:prstGeom prst="wedgeRectCallout">
            <a:avLst>
              <a:gd name="adj1" fmla="val 95453"/>
              <a:gd name="adj2" fmla="val -30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并查集</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1148747933"/>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59648" y="-2228067"/>
            <a:ext cx="14253027" cy="18157624"/>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291784" y="-3795091"/>
            <a:ext cx="17743332" cy="1732782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 100005,M = 300006;</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n,m,cnt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统计加入到</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的边的数量，</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的边数应该等于</a:t>
            </a:r>
            <a:r>
              <a:rPr lang="en-US" altLang="zh-CN" sz="3200" dirty="0">
                <a:solidFill>
                  <a:schemeClr val="tx1"/>
                </a:solidFill>
                <a:latin typeface="宋体" panose="02010600030101010101" pitchFamily="2" charset="-122"/>
                <a:ea typeface="宋体" panose="02010600030101010101" pitchFamily="2" charset="-122"/>
              </a:rPr>
              <a:t>n-1</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s[N];                                //</a:t>
            </a:r>
            <a:r>
              <a:rPr lang="zh-CN" altLang="en-US" sz="3200" dirty="0">
                <a:solidFill>
                  <a:schemeClr val="tx1"/>
                </a:solidFill>
                <a:latin typeface="宋体" panose="02010600030101010101" pitchFamily="2" charset="-122"/>
                <a:ea typeface="宋体" panose="02010600030101010101" pitchFamily="2" charset="-122"/>
              </a:rPr>
              <a:t>并查集</a:t>
            </a:r>
          </a:p>
          <a:p>
            <a:pPr algn="l"/>
            <a:r>
              <a:rPr lang="en-US" altLang="zh-CN" sz="3200" dirty="0" err="1">
                <a:solidFill>
                  <a:schemeClr val="tx1"/>
                </a:solidFill>
                <a:latin typeface="宋体" panose="02010600030101010101" pitchFamily="2" charset="-122"/>
                <a:ea typeface="宋体" panose="02010600030101010101" pitchFamily="2" charset="-122"/>
              </a:rPr>
              <a:t>struct</a:t>
            </a:r>
            <a:r>
              <a:rPr lang="en-US" altLang="zh-CN" sz="3200" dirty="0">
                <a:solidFill>
                  <a:schemeClr val="tx1"/>
                </a:solidFill>
                <a:latin typeface="宋体" panose="02010600030101010101" pitchFamily="2" charset="-122"/>
                <a:ea typeface="宋体" panose="02010600030101010101" pitchFamily="2" charset="-122"/>
              </a:rPr>
              <a:t> Edge{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from,to,dis</a:t>
            </a:r>
            <a:r>
              <a:rPr lang="en-US" altLang="zh-CN" sz="3200" dirty="0">
                <a:solidFill>
                  <a:schemeClr val="tx1"/>
                </a:solidFill>
                <a:latin typeface="宋体" panose="02010600030101010101" pitchFamily="2" charset="-122"/>
                <a:ea typeface="宋体" panose="02010600030101010101" pitchFamily="2" charset="-122"/>
              </a:rPr>
              <a:t>;}e[M];      //</a:t>
            </a:r>
            <a:r>
              <a:rPr lang="zh-CN" altLang="en-US" sz="3200" dirty="0">
                <a:solidFill>
                  <a:schemeClr val="tx1"/>
                </a:solidFill>
                <a:latin typeface="宋体" panose="02010600030101010101" pitchFamily="2" charset="-122"/>
                <a:ea typeface="宋体" panose="02010600030101010101" pitchFamily="2" charset="-122"/>
              </a:rPr>
              <a:t>用最简单且最省空间的结构体数组存边</a:t>
            </a:r>
          </a:p>
          <a:p>
            <a:pPr algn="l"/>
            <a:r>
              <a:rPr lang="en-US" altLang="zh-CN" sz="3200" dirty="0">
                <a:solidFill>
                  <a:schemeClr val="tx1"/>
                </a:solidFill>
                <a:latin typeface="宋体" panose="02010600030101010101" pitchFamily="2" charset="-122"/>
                <a:ea typeface="宋体" panose="02010600030101010101" pitchFamily="2" charset="-122"/>
              </a:rPr>
              <a:t>bool </a:t>
            </a:r>
            <a:r>
              <a:rPr lang="en-US" altLang="zh-CN" sz="3200" dirty="0" err="1">
                <a:solidFill>
                  <a:schemeClr val="tx1"/>
                </a:solidFill>
                <a:latin typeface="宋体" panose="02010600030101010101" pitchFamily="2" charset="-122"/>
                <a:ea typeface="宋体" panose="02010600030101010101" pitchFamily="2" charset="-122"/>
              </a:rPr>
              <a:t>cmp</a:t>
            </a:r>
            <a:r>
              <a:rPr lang="en-US" altLang="zh-CN" sz="3200" dirty="0">
                <a:solidFill>
                  <a:schemeClr val="tx1"/>
                </a:solidFill>
                <a:latin typeface="宋体" panose="02010600030101010101" pitchFamily="2" charset="-122"/>
                <a:ea typeface="宋体" panose="02010600030101010101" pitchFamily="2" charset="-122"/>
              </a:rPr>
              <a:t>(Edge </a:t>
            </a:r>
            <a:r>
              <a:rPr lang="en-US" altLang="zh-CN" sz="3200" dirty="0" err="1">
                <a:solidFill>
                  <a:schemeClr val="tx1"/>
                </a:solidFill>
                <a:latin typeface="宋体" panose="02010600030101010101" pitchFamily="2" charset="-122"/>
                <a:ea typeface="宋体" panose="02010600030101010101" pitchFamily="2" charset="-122"/>
              </a:rPr>
              <a:t>a,Edge</a:t>
            </a:r>
            <a:r>
              <a:rPr lang="en-US" altLang="zh-CN" sz="3200" dirty="0">
                <a:solidFill>
                  <a:schemeClr val="tx1"/>
                </a:solidFill>
                <a:latin typeface="宋体" panose="02010600030101010101" pitchFamily="2" charset="-122"/>
                <a:ea typeface="宋体" panose="02010600030101010101" pitchFamily="2" charset="-122"/>
              </a:rPr>
              <a:t> b){                 //</a:t>
            </a:r>
            <a:r>
              <a:rPr lang="zh-CN" altLang="en-US" sz="3200" dirty="0">
                <a:solidFill>
                  <a:schemeClr val="tx1"/>
                </a:solidFill>
                <a:latin typeface="宋体" panose="02010600030101010101" pitchFamily="2" charset="-122"/>
                <a:ea typeface="宋体" panose="02010600030101010101" pitchFamily="2" charset="-122"/>
              </a:rPr>
              <a:t>从小到大排序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a:t>
            </a:r>
            <a:r>
              <a:rPr lang="en-US" altLang="zh-CN" sz="3200" dirty="0" err="1">
                <a:solidFill>
                  <a:schemeClr val="tx1"/>
                </a:solidFill>
                <a:latin typeface="宋体" panose="02010600030101010101" pitchFamily="2" charset="-122"/>
                <a:ea typeface="宋体" panose="02010600030101010101" pitchFamily="2" charset="-122"/>
              </a:rPr>
              <a:t>a.dis</a:t>
            </a:r>
            <a:r>
              <a:rPr lang="en-US" altLang="zh-CN" sz="3200" dirty="0">
                <a:solidFill>
                  <a:schemeClr val="tx1"/>
                </a:solidFill>
                <a:latin typeface="宋体" panose="02010600030101010101" pitchFamily="2" charset="-122"/>
                <a:ea typeface="宋体" panose="02010600030101010101" pitchFamily="2" charset="-122"/>
              </a:rPr>
              <a:t>&lt;</a:t>
            </a:r>
            <a:r>
              <a:rPr lang="en-US" altLang="zh-CN" sz="3200" dirty="0" err="1">
                <a:solidFill>
                  <a:schemeClr val="tx1"/>
                </a:solidFill>
                <a:latin typeface="宋体" panose="02010600030101010101" pitchFamily="2" charset="-122"/>
                <a:ea typeface="宋体" panose="02010600030101010101" pitchFamily="2" charset="-122"/>
              </a:rPr>
              <a:t>b.dis</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find(</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x)  {                       //</a:t>
            </a:r>
            <a:r>
              <a:rPr lang="zh-CN" altLang="en-US" sz="3200" dirty="0">
                <a:solidFill>
                  <a:schemeClr val="tx1"/>
                </a:solidFill>
                <a:latin typeface="宋体" panose="02010600030101010101" pitchFamily="2" charset="-122"/>
                <a:ea typeface="宋体" panose="02010600030101010101" pitchFamily="2" charset="-122"/>
              </a:rPr>
              <a:t>查询并查集，返回</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的根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if(x!=s[x]) s[x]=find(s[x]);        //</a:t>
            </a:r>
            <a:r>
              <a:rPr lang="zh-CN" altLang="en-US" sz="3200" dirty="0">
                <a:solidFill>
                  <a:schemeClr val="tx1"/>
                </a:solidFill>
                <a:latin typeface="宋体" panose="02010600030101010101" pitchFamily="2" charset="-122"/>
                <a:ea typeface="宋体" panose="02010600030101010101" pitchFamily="2" charset="-122"/>
              </a:rPr>
              <a:t>路径压缩</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s[x];</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union_set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x,int</a:t>
            </a:r>
            <a:r>
              <a:rPr lang="en-US" altLang="zh-CN" sz="3200" dirty="0">
                <a:solidFill>
                  <a:schemeClr val="tx1"/>
                </a:solidFill>
                <a:latin typeface="宋体" panose="02010600030101010101" pitchFamily="2" charset="-122"/>
                <a:ea typeface="宋体" panose="02010600030101010101" pitchFamily="2" charset="-122"/>
              </a:rPr>
              <a:t> y)   {          //</a:t>
            </a:r>
            <a:r>
              <a:rPr lang="zh-CN" altLang="en-US" sz="3200" dirty="0">
                <a:solidFill>
                  <a:schemeClr val="tx1"/>
                </a:solidFill>
                <a:latin typeface="宋体" panose="02010600030101010101" pitchFamily="2" charset="-122"/>
                <a:ea typeface="宋体" panose="02010600030101010101" pitchFamily="2" charset="-122"/>
              </a:rPr>
              <a:t>合并</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s[find(y)]=find(x);</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=1;i&lt;=m;++</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].from&gt;&gt;e[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].to&gt;&gt;e[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].dis;</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=1;i&lt;=n;++</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s[</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并查集初始化</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sort(e+1,e+m+1,cmp);                 //</a:t>
            </a:r>
            <a:r>
              <a:rPr lang="zh-CN" altLang="en-US" sz="3200" dirty="0">
                <a:solidFill>
                  <a:schemeClr val="tx1"/>
                </a:solidFill>
                <a:latin typeface="宋体" panose="02010600030101010101" pitchFamily="2" charset="-122"/>
                <a:ea typeface="宋体" panose="02010600030101010101" pitchFamily="2" charset="-122"/>
              </a:rPr>
              <a:t>对边做排序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=1;i&lt;=m;++</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贪心：逐一加入每个边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if(find(e[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].from)!=find(e[</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].to)){   //</a:t>
            </a:r>
            <a:r>
              <a:rPr lang="zh-CN" altLang="en-US" sz="3200" dirty="0">
                <a:solidFill>
                  <a:srgbClr val="FF0000"/>
                </a:solidFill>
                <a:latin typeface="宋体" panose="02010600030101010101" pitchFamily="2" charset="-122"/>
                <a:ea typeface="宋体" panose="02010600030101010101" pitchFamily="2" charset="-122"/>
              </a:rPr>
              <a:t>边</a:t>
            </a:r>
            <a:r>
              <a:rPr lang="zh-CN" altLang="en-US" sz="3200" dirty="0">
                <a:solidFill>
                  <a:schemeClr val="tx1"/>
                </a:solidFill>
                <a:latin typeface="宋体" panose="02010600030101010101" pitchFamily="2" charset="-122"/>
                <a:ea typeface="宋体" panose="02010600030101010101" pitchFamily="2" charset="-122"/>
              </a:rPr>
              <a:t>的端点属于同一个集吗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].dis;                   //</a:t>
            </a:r>
            <a:r>
              <a:rPr lang="zh-CN" altLang="en-US" sz="3200" dirty="0">
                <a:solidFill>
                  <a:schemeClr val="tx1"/>
                </a:solidFill>
                <a:latin typeface="宋体" panose="02010600030101010101" pitchFamily="2" charset="-122"/>
                <a:ea typeface="宋体" panose="02010600030101010101" pitchFamily="2" charset="-122"/>
              </a:rPr>
              <a:t>计算</a:t>
            </a:r>
            <a:r>
              <a:rPr lang="en-US" altLang="zh-CN" sz="3200" dirty="0">
                <a:solidFill>
                  <a:schemeClr val="tx1"/>
                </a:solidFill>
                <a:latin typeface="宋体" panose="02010600030101010101" pitchFamily="2" charset="-122"/>
                <a:ea typeface="宋体" panose="02010600030101010101" pitchFamily="2" charset="-122"/>
              </a:rPr>
              <a:t>MST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union_set</a:t>
            </a:r>
            <a:r>
              <a:rPr lang="en-US" altLang="zh-CN" sz="3200" dirty="0">
                <a:solidFill>
                  <a:schemeClr val="tx1"/>
                </a:solidFill>
                <a:latin typeface="宋体" panose="02010600030101010101" pitchFamily="2" charset="-122"/>
                <a:ea typeface="宋体" panose="02010600030101010101" pitchFamily="2" charset="-122"/>
              </a:rPr>
              <a:t>(e[</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from,e</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].to);    //</a:t>
            </a:r>
            <a:r>
              <a:rPr lang="zh-CN" altLang="en-US" sz="3200" dirty="0">
                <a:solidFill>
                  <a:schemeClr val="tx1"/>
                </a:solidFill>
                <a:latin typeface="宋体" panose="02010600030101010101" pitchFamily="2" charset="-122"/>
                <a:ea typeface="宋体" panose="02010600030101010101" pitchFamily="2" charset="-122"/>
              </a:rPr>
              <a:t>合并</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统计</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中的边数</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==n-1) break;                   //</a:t>
            </a:r>
            <a:r>
              <a:rPr lang="zh-CN" altLang="en-US" sz="3200" dirty="0">
                <a:solidFill>
                  <a:schemeClr val="tx1"/>
                </a:solidFill>
                <a:latin typeface="宋体" panose="02010600030101010101" pitchFamily="2" charset="-122"/>
                <a:ea typeface="宋体" panose="02010600030101010101" pitchFamily="2" charset="-122"/>
              </a:rPr>
              <a:t>边数等于</a:t>
            </a:r>
            <a:r>
              <a:rPr lang="en-US" altLang="zh-CN" sz="3200" dirty="0">
                <a:solidFill>
                  <a:schemeClr val="tx1"/>
                </a:solidFill>
                <a:latin typeface="宋体" panose="02010600030101010101" pitchFamily="2" charset="-122"/>
                <a:ea typeface="宋体" panose="02010600030101010101" pitchFamily="2" charset="-122"/>
              </a:rPr>
              <a:t>n-1, MST</a:t>
            </a:r>
            <a:r>
              <a:rPr lang="zh-CN" altLang="en-US" sz="3200" dirty="0">
                <a:solidFill>
                  <a:schemeClr val="tx1"/>
                </a:solidFill>
                <a:latin typeface="宋体" panose="02010600030101010101" pitchFamily="2" charset="-122"/>
                <a:ea typeface="宋体" panose="02010600030101010101" pitchFamily="2" charset="-122"/>
              </a:rPr>
              <a:t>已经完成</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!=n-1)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&lt;&lt;"-1";        //</a:t>
            </a:r>
            <a:r>
              <a:rPr lang="zh-CN" altLang="en-US" sz="3200" dirty="0">
                <a:solidFill>
                  <a:schemeClr val="tx1"/>
                </a:solidFill>
                <a:latin typeface="宋体" panose="02010600030101010101" pitchFamily="2" charset="-122"/>
                <a:ea typeface="宋体" panose="02010600030101010101" pitchFamily="2" charset="-122"/>
              </a:rPr>
              <a:t>边的数量不等于</a:t>
            </a:r>
            <a:r>
              <a:rPr lang="en-US" altLang="zh-CN" sz="3200" dirty="0">
                <a:solidFill>
                  <a:schemeClr val="tx1"/>
                </a:solidFill>
                <a:latin typeface="宋体" panose="02010600030101010101" pitchFamily="2" charset="-122"/>
                <a:ea typeface="宋体" panose="02010600030101010101" pitchFamily="2" charset="-122"/>
              </a:rPr>
              <a:t>n-1</a:t>
            </a:r>
            <a:r>
              <a:rPr lang="zh-CN" altLang="en-US" sz="3200" dirty="0">
                <a:solidFill>
                  <a:schemeClr val="tx1"/>
                </a:solidFill>
                <a:latin typeface="宋体" panose="02010600030101010101" pitchFamily="2" charset="-122"/>
                <a:ea typeface="宋体" panose="02010600030101010101" pitchFamily="2" charset="-122"/>
              </a:rPr>
              <a:t>，说明有点不在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上</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else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p>
        </p:txBody>
      </p:sp>
      <p:sp>
        <p:nvSpPr>
          <p:cNvPr id="13" name="矩形标注 12"/>
          <p:cNvSpPr/>
          <p:nvPr/>
        </p:nvSpPr>
        <p:spPr>
          <a:xfrm>
            <a:off x="1225719" y="5569632"/>
            <a:ext cx="4898856" cy="2562226"/>
          </a:xfrm>
          <a:prstGeom prst="wedgeRectCallout">
            <a:avLst>
              <a:gd name="adj1" fmla="val 104591"/>
              <a:gd name="adj2" fmla="val -1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并查集的应用</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196695603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最简单的存图方法：数组存边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优点：简单、最省空间。</a:t>
            </a:r>
            <a:endParaRPr lang="en-US" altLang="zh-CN" dirty="0" smtClean="0"/>
          </a:p>
          <a:p>
            <a:pPr marL="0" indent="0">
              <a:lnSpc>
                <a:spcPct val="150000"/>
              </a:lnSpc>
              <a:spcBef>
                <a:spcPts val="0"/>
              </a:spcBef>
              <a:buNone/>
            </a:pPr>
            <a:r>
              <a:rPr lang="zh-CN" altLang="en-US" dirty="0" smtClean="0"/>
              <a:t>缺点：无法定位某条边。</a:t>
            </a:r>
            <a:endParaRPr lang="en-US" altLang="zh-CN" dirty="0" smtClean="0"/>
          </a:p>
          <a:p>
            <a:pPr marL="0" indent="0">
              <a:lnSpc>
                <a:spcPct val="150000"/>
              </a:lnSpc>
              <a:spcBef>
                <a:spcPts val="0"/>
              </a:spcBef>
              <a:buNone/>
            </a:pPr>
            <a:r>
              <a:rPr lang="zh-CN" altLang="en-US" dirty="0" smtClean="0"/>
              <a:t>应用：最小生成树的</a:t>
            </a:r>
            <a:r>
              <a:rPr lang="en-US" altLang="zh-CN" dirty="0" err="1" smtClean="0"/>
              <a:t>kruskal</a:t>
            </a:r>
            <a:r>
              <a:rPr lang="zh-CN" altLang="en-US" dirty="0" smtClean="0"/>
              <a:t>算法</a:t>
            </a:r>
            <a:endParaRPr lang="en-US" altLang="zh-CN" dirty="0" smtClean="0"/>
          </a:p>
        </p:txBody>
      </p:sp>
      <p:pic>
        <p:nvPicPr>
          <p:cNvPr id="9" name="图片 8"/>
          <p:cNvPicPr/>
          <p:nvPr/>
        </p:nvPicPr>
        <p:blipFill>
          <a:blip r:embed="rId5">
            <a:lum bright="34000" contrast="-8000"/>
          </a:blip>
          <a:srcRect l="20046" t="6270" r="19548" b="5808"/>
          <a:stretch>
            <a:fillRect/>
          </a:stretch>
        </p:blipFill>
        <p:spPr>
          <a:xfrm rot="5400000">
            <a:off x="11048917" y="1424158"/>
            <a:ext cx="5462643"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43688" y="6934548"/>
            <a:ext cx="14621003" cy="3785652"/>
          </a:xfrm>
          <a:prstGeom prst="rect">
            <a:avLst/>
          </a:prstGeom>
          <a:noFill/>
          <a:ln>
            <a:noFill/>
          </a:ln>
        </p:spPr>
        <p:txBody>
          <a:bodyPr wrap="square" rtlCol="0">
            <a:spAutoFit/>
          </a:bodyPr>
          <a:lstStyle/>
          <a:p>
            <a:pPr algn="l">
              <a:lnSpc>
                <a:spcPct val="150000"/>
              </a:lnSpc>
            </a:pPr>
            <a:r>
              <a:rPr lang="en-US" altLang="zh-CN" sz="4000" dirty="0" err="1">
                <a:latin typeface="宋体" panose="02010600030101010101" pitchFamily="2" charset="-122"/>
                <a:ea typeface="宋体" panose="02010600030101010101" pitchFamily="2" charset="-122"/>
              </a:rPr>
              <a:t>struct</a:t>
            </a:r>
            <a:r>
              <a:rPr lang="en-US" altLang="zh-CN" sz="4000" dirty="0">
                <a:latin typeface="宋体" panose="02010600030101010101" pitchFamily="2" charset="-122"/>
                <a:ea typeface="宋体" panose="02010600030101010101" pitchFamily="2" charset="-122"/>
              </a:rPr>
              <a:t> Edge{ </a:t>
            </a:r>
            <a:r>
              <a:rPr lang="en-US" altLang="zh-CN" sz="4000" dirty="0" err="1">
                <a:latin typeface="宋体" panose="02010600030101010101" pitchFamily="2" charset="-122"/>
                <a:ea typeface="宋体" panose="02010600030101010101" pitchFamily="2" charset="-122"/>
              </a:rPr>
              <a:t>int</a:t>
            </a:r>
            <a:r>
              <a:rPr lang="en-US" altLang="zh-CN" sz="4000" dirty="0">
                <a:latin typeface="宋体" panose="02010600030101010101" pitchFamily="2" charset="-122"/>
                <a:ea typeface="宋体" panose="02010600030101010101" pitchFamily="2" charset="-122"/>
              </a:rPr>
              <a:t> </a:t>
            </a:r>
            <a:r>
              <a:rPr lang="en-US" altLang="zh-CN" sz="4000" dirty="0" err="1">
                <a:latin typeface="宋体" panose="02010600030101010101" pitchFamily="2" charset="-122"/>
                <a:ea typeface="宋体" panose="02010600030101010101" pitchFamily="2" charset="-122"/>
              </a:rPr>
              <a:t>from,to,dis</a:t>
            </a:r>
            <a:r>
              <a:rPr lang="en-US" altLang="zh-CN" sz="4000" dirty="0">
                <a:latin typeface="宋体" panose="02010600030101010101" pitchFamily="2" charset="-122"/>
                <a:ea typeface="宋体" panose="02010600030101010101" pitchFamily="2" charset="-122"/>
              </a:rPr>
              <a:t>;}e[M]; </a:t>
            </a:r>
            <a:r>
              <a:rPr lang="en-US" altLang="zh-CN" sz="4000" dirty="0" smtClean="0">
                <a:latin typeface="宋体" panose="02010600030101010101" pitchFamily="2" charset="-122"/>
                <a:ea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结构体</a:t>
            </a:r>
            <a:r>
              <a:rPr lang="zh-CN" altLang="en-US" sz="4000" dirty="0">
                <a:latin typeface="宋体" panose="02010600030101010101" pitchFamily="2" charset="-122"/>
                <a:ea typeface="宋体" panose="02010600030101010101" pitchFamily="2" charset="-122"/>
              </a:rPr>
              <a:t>数组存</a:t>
            </a:r>
            <a:r>
              <a:rPr lang="zh-CN" altLang="en-US" sz="4000" dirty="0" smtClean="0">
                <a:latin typeface="宋体" panose="02010600030101010101" pitchFamily="2" charset="-122"/>
                <a:ea typeface="宋体" panose="02010600030101010101" pitchFamily="2" charset="-122"/>
              </a:rPr>
              <a:t>边</a:t>
            </a:r>
            <a:endParaRPr lang="en-US" altLang="zh-CN" sz="4000" dirty="0" smtClean="0">
              <a:latin typeface="宋体" panose="02010600030101010101" pitchFamily="2" charset="-122"/>
              <a:ea typeface="宋体" panose="02010600030101010101" pitchFamily="2" charset="-122"/>
            </a:endParaRPr>
          </a:p>
          <a:p>
            <a:pPr algn="l">
              <a:lnSpc>
                <a:spcPct val="150000"/>
              </a:lnSpc>
            </a:pPr>
            <a:r>
              <a:rPr lang="en-US" altLang="zh-CN" sz="4000" dirty="0" err="1" smtClean="0">
                <a:latin typeface="宋体" panose="02010600030101010101" pitchFamily="2" charset="-122"/>
                <a:ea typeface="宋体" panose="02010600030101010101" pitchFamily="2" charset="-122"/>
              </a:rPr>
              <a:t>cin</a:t>
            </a:r>
            <a:r>
              <a:rPr lang="en-US" altLang="zh-CN" sz="4000" dirty="0">
                <a:latin typeface="宋体" panose="02010600030101010101" pitchFamily="2" charset="-122"/>
                <a:ea typeface="宋体" panose="02010600030101010101" pitchFamily="2" charset="-122"/>
              </a:rPr>
              <a:t>&gt;&gt;n&gt;&gt;m;</a:t>
            </a:r>
          </a:p>
          <a:p>
            <a:pPr algn="l">
              <a:lnSpc>
                <a:spcPct val="150000"/>
              </a:lnSpc>
            </a:pPr>
            <a:r>
              <a:rPr lang="en-US" altLang="zh-CN" sz="4000" dirty="0" smtClean="0">
                <a:latin typeface="宋体" panose="02010600030101010101" pitchFamily="2" charset="-122"/>
                <a:ea typeface="宋体" panose="02010600030101010101" pitchFamily="2" charset="-122"/>
              </a:rPr>
              <a:t>for(</a:t>
            </a:r>
            <a:r>
              <a:rPr lang="en-US" altLang="zh-CN" sz="4000" dirty="0" err="1" smtClean="0">
                <a:latin typeface="宋体" panose="02010600030101010101" pitchFamily="2" charset="-122"/>
                <a:ea typeface="宋体" panose="02010600030101010101" pitchFamily="2" charset="-122"/>
              </a:rPr>
              <a:t>int</a:t>
            </a:r>
            <a:r>
              <a:rPr lang="en-US" altLang="zh-CN" sz="4000" dirty="0" smtClean="0">
                <a:latin typeface="宋体" panose="02010600030101010101" pitchFamily="2" charset="-122"/>
                <a:ea typeface="宋体" panose="02010600030101010101" pitchFamily="2" charset="-122"/>
              </a:rPr>
              <a:t> </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=1;i&lt;=m;++</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  </a:t>
            </a:r>
            <a:r>
              <a:rPr lang="en-US" altLang="zh-CN" sz="4000" dirty="0" smtClean="0">
                <a:latin typeface="宋体" panose="02010600030101010101" pitchFamily="2" charset="-122"/>
                <a:ea typeface="宋体" panose="02010600030101010101" pitchFamily="2" charset="-122"/>
              </a:rPr>
              <a:t>      </a:t>
            </a:r>
          </a:p>
          <a:p>
            <a:pPr algn="l">
              <a:lnSpc>
                <a:spcPct val="150000"/>
              </a:lnSpc>
            </a:pPr>
            <a:r>
              <a:rPr lang="en-US" altLang="zh-CN" sz="4000" dirty="0">
                <a:latin typeface="宋体" panose="02010600030101010101" pitchFamily="2" charset="-122"/>
                <a:ea typeface="宋体" panose="02010600030101010101" pitchFamily="2" charset="-122"/>
              </a:rPr>
              <a:t> </a:t>
            </a:r>
            <a:r>
              <a:rPr lang="en-US" altLang="zh-CN" sz="4000" dirty="0" smtClean="0">
                <a:latin typeface="宋体" panose="02010600030101010101" pitchFamily="2" charset="-122"/>
                <a:ea typeface="宋体" panose="02010600030101010101" pitchFamily="2" charset="-122"/>
              </a:rPr>
              <a:t>     </a:t>
            </a:r>
            <a:r>
              <a:rPr lang="en-US" altLang="zh-CN" sz="4000" dirty="0" err="1" smtClean="0">
                <a:latin typeface="宋体" panose="02010600030101010101" pitchFamily="2" charset="-122"/>
                <a:ea typeface="宋体" panose="02010600030101010101" pitchFamily="2" charset="-122"/>
              </a:rPr>
              <a:t>cin</a:t>
            </a:r>
            <a:r>
              <a:rPr lang="en-US" altLang="zh-CN" sz="4000" dirty="0">
                <a:latin typeface="宋体" panose="02010600030101010101" pitchFamily="2" charset="-122"/>
                <a:ea typeface="宋体" panose="02010600030101010101" pitchFamily="2" charset="-122"/>
              </a:rPr>
              <a:t>&gt;&gt;e[</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].from&gt;&gt;e[</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].to&gt;&gt;e[</a:t>
            </a:r>
            <a:r>
              <a:rPr lang="en-US" altLang="zh-CN" sz="4000" dirty="0" err="1">
                <a:latin typeface="宋体" panose="02010600030101010101" pitchFamily="2" charset="-122"/>
                <a:ea typeface="宋体" panose="02010600030101010101" pitchFamily="2" charset="-122"/>
              </a:rPr>
              <a:t>i</a:t>
            </a:r>
            <a:r>
              <a:rPr lang="en-US" altLang="zh-CN" sz="4000" dirty="0">
                <a:latin typeface="宋体" panose="02010600030101010101" pitchFamily="2" charset="-122"/>
                <a:ea typeface="宋体" panose="02010600030101010101" pitchFamily="2" charset="-122"/>
              </a:rPr>
              <a:t>].dis;</a:t>
            </a:r>
            <a:endParaRPr lang="zh-CN" altLang="en-US" sz="40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46974399"/>
      </p:ext>
    </p:extLst>
  </p:cSld>
  <p:clrMapOvr>
    <a:masterClrMapping/>
  </p:clrMapOvr>
  <p:transition spd="slow" advClick="0" advTm="1000">
    <p:push dir="u"/>
  </p:transition>
  <p:timing>
    <p:tnLst>
      <p:par>
        <p:cTn id="1" dur="indefinite" restart="never" nodeType="tmRoot"/>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9963</Words>
  <Application>Microsoft Office PowerPoint</Application>
  <PresentationFormat>自定义</PresentationFormat>
  <Paragraphs>862</Paragraphs>
  <Slides>84</Slides>
  <Notes>81</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84</vt:i4>
      </vt:variant>
    </vt:vector>
  </HeadingPairs>
  <TitlesOfParts>
    <vt:vector size="104" baseType="lpstr">
      <vt:lpstr>Helvetica Neue</vt:lpstr>
      <vt:lpstr>Noto Sans SC Bold</vt:lpstr>
      <vt:lpstr>Noto Sans SC Light</vt:lpstr>
      <vt:lpstr>Noto Sans SC Regular</vt:lpstr>
      <vt:lpstr>Source Han Serif CN</vt:lpstr>
      <vt:lpstr>等线</vt:lpstr>
      <vt:lpstr>等线 Light</vt:lpstr>
      <vt:lpstr>思源宋体 CN</vt:lpstr>
      <vt:lpstr>思源宋体 CN Heavy</vt:lpstr>
      <vt:lpstr>宋体</vt:lpstr>
      <vt:lpstr>Arial</vt:lpstr>
      <vt:lpstr>Calibri</vt:lpstr>
      <vt:lpstr>Calibri Light</vt:lpstr>
      <vt:lpstr>Times New Roman</vt:lpstr>
      <vt:lpstr>Wingdings</vt:lpstr>
      <vt:lpstr>30_BasicColor</vt:lpstr>
      <vt:lpstr>1_Office 主题​​</vt:lpstr>
      <vt:lpstr>自定义设计方案</vt:lpstr>
      <vt:lpstr>2_Office 主题​​</vt:lpstr>
      <vt:lpstr>31_BasicColor</vt:lpstr>
      <vt:lpstr>第10章  图论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579</cp:revision>
  <dcterms:created xsi:type="dcterms:W3CDTF">2022-09-29T03:47:00Z</dcterms:created>
  <dcterms:modified xsi:type="dcterms:W3CDTF">2023-01-12T04:11:35Z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